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07200" cy="99393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0" d="100"/>
          <a:sy n="80" d="100"/>
        </p:scale>
        <p:origin x="306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8DBBC-2522-42AF-9D30-926F7C4B3611}" type="datetimeFigureOut">
              <a:rPr lang="zh-TW" altLang="en-US" smtClean="0"/>
              <a:t>2025/9/5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3C092-736F-48D5-9A49-3E62E83CFEA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724261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8DBBC-2522-42AF-9D30-926F7C4B3611}" type="datetimeFigureOut">
              <a:rPr lang="zh-TW" altLang="en-US" smtClean="0"/>
              <a:t>2025/9/5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3C092-736F-48D5-9A49-3E62E83CFEA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607249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8DBBC-2522-42AF-9D30-926F7C4B3611}" type="datetimeFigureOut">
              <a:rPr lang="zh-TW" altLang="en-US" smtClean="0"/>
              <a:t>2025/9/5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3C092-736F-48D5-9A49-3E62E83CFEA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92090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8DBBC-2522-42AF-9D30-926F7C4B3611}" type="datetimeFigureOut">
              <a:rPr lang="zh-TW" altLang="en-US" smtClean="0"/>
              <a:t>2025/9/5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3C092-736F-48D5-9A49-3E62E83CFEA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977762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8DBBC-2522-42AF-9D30-926F7C4B3611}" type="datetimeFigureOut">
              <a:rPr lang="zh-TW" altLang="en-US" smtClean="0"/>
              <a:t>2025/9/5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3C092-736F-48D5-9A49-3E62E83CFEA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804219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8DBBC-2522-42AF-9D30-926F7C4B3611}" type="datetimeFigureOut">
              <a:rPr lang="zh-TW" altLang="en-US" smtClean="0"/>
              <a:t>2025/9/5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3C092-736F-48D5-9A49-3E62E83CFEA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893439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8DBBC-2522-42AF-9D30-926F7C4B3611}" type="datetimeFigureOut">
              <a:rPr lang="zh-TW" altLang="en-US" smtClean="0"/>
              <a:t>2025/9/5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3C092-736F-48D5-9A49-3E62E83CFEA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451232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8DBBC-2522-42AF-9D30-926F7C4B3611}" type="datetimeFigureOut">
              <a:rPr lang="zh-TW" altLang="en-US" smtClean="0"/>
              <a:t>2025/9/5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3C092-736F-48D5-9A49-3E62E83CFEA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766888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8DBBC-2522-42AF-9D30-926F7C4B3611}" type="datetimeFigureOut">
              <a:rPr lang="zh-TW" altLang="en-US" smtClean="0"/>
              <a:t>2025/9/5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3C092-736F-48D5-9A49-3E62E83CFEA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59758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8DBBC-2522-42AF-9D30-926F7C4B3611}" type="datetimeFigureOut">
              <a:rPr lang="zh-TW" altLang="en-US" smtClean="0"/>
              <a:t>2025/9/5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3C092-736F-48D5-9A49-3E62E83CFEA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15067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8DBBC-2522-42AF-9D30-926F7C4B3611}" type="datetimeFigureOut">
              <a:rPr lang="zh-TW" altLang="en-US" smtClean="0"/>
              <a:t>2025/9/5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3C092-736F-48D5-9A49-3E62E83CFEA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737308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D8DBBC-2522-42AF-9D30-926F7C4B3611}" type="datetimeFigureOut">
              <a:rPr lang="zh-TW" altLang="en-US" smtClean="0"/>
              <a:t>2025/9/5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33C092-736F-48D5-9A49-3E62E83CFEA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47440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字方塊 6">
            <a:extLst>
              <a:ext uri="{FF2B5EF4-FFF2-40B4-BE49-F238E27FC236}">
                <a16:creationId xmlns:a16="http://schemas.microsoft.com/office/drawing/2014/main" id="{C5DC2E78-FF91-46E8-B815-95F2D18FB0D5}"/>
              </a:ext>
            </a:extLst>
          </p:cNvPr>
          <p:cNvSpPr txBox="1"/>
          <p:nvPr/>
        </p:nvSpPr>
        <p:spPr>
          <a:xfrm>
            <a:off x="425611" y="281822"/>
            <a:ext cx="60067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新北市</a:t>
            </a:r>
            <a:r>
              <a:rPr lang="zh-TW" altLang="en-US">
                <a:latin typeface="標楷體" panose="03000509000000000000" pitchFamily="65" charset="-120"/>
                <a:ea typeface="標楷體" panose="03000509000000000000" pitchFamily="65" charset="-120"/>
              </a:rPr>
              <a:t>三峽區建安國民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小學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員工職場霸凌事件申訴處理作業流程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" name="文字方塊 11">
            <a:extLst>
              <a:ext uri="{FF2B5EF4-FFF2-40B4-BE49-F238E27FC236}">
                <a16:creationId xmlns:a16="http://schemas.microsoft.com/office/drawing/2014/main" id="{E0E42616-8B46-46CD-996A-62072AA43610}"/>
              </a:ext>
            </a:extLst>
          </p:cNvPr>
          <p:cNvSpPr txBox="1"/>
          <p:nvPr/>
        </p:nvSpPr>
        <p:spPr>
          <a:xfrm>
            <a:off x="96803" y="7549795"/>
            <a:ext cx="651813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0000" indent="-324000" algn="just">
              <a:spcAft>
                <a:spcPts val="600"/>
              </a:spcAft>
            </a:pPr>
            <a:r>
              <a:rPr lang="zh-TW" altLang="en-US" sz="1000" dirty="0">
                <a:latin typeface="標楷體" panose="03000509000000000000" pitchFamily="65" charset="-120"/>
                <a:ea typeface="標楷體" panose="03000509000000000000" pitchFamily="65" charset="-120"/>
              </a:rPr>
              <a:t>註</a:t>
            </a:r>
            <a:r>
              <a:rPr lang="en-US" altLang="zh-TW" sz="1000" dirty="0"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sz="1000" dirty="0">
                <a:latin typeface="標楷體" panose="03000509000000000000" pitchFamily="65" charset="-120"/>
                <a:ea typeface="標楷體" panose="03000509000000000000" pitchFamily="65" charset="-120"/>
              </a:rPr>
              <a:t>：發生疑似職場霸凌事件時及事件調查處理過程中，應依「新北市政府員工需求協助溝通指引」進行分類及應變處理，並得視當事人需要，透過員工協助方案機制協助轉介相關專業機構，且持續關懷當事人後續情形。</a:t>
            </a:r>
            <a:endParaRPr lang="en-US" altLang="zh-TW" sz="1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60000" indent="-324000" algn="just">
              <a:spcAft>
                <a:spcPts val="600"/>
              </a:spcAft>
            </a:pPr>
            <a:r>
              <a:rPr lang="zh-TW" altLang="en-US" sz="1000" dirty="0">
                <a:latin typeface="標楷體" panose="03000509000000000000" pitchFamily="65" charset="-120"/>
                <a:ea typeface="標楷體" panose="03000509000000000000" pitchFamily="65" charset="-120"/>
              </a:rPr>
              <a:t>註</a:t>
            </a:r>
            <a:r>
              <a:rPr lang="en-US" altLang="zh-TW" sz="1000" dirty="0"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zh-TW" altLang="en-US" sz="1000" dirty="0">
                <a:latin typeface="標楷體" panose="03000509000000000000" pitchFamily="65" charset="-120"/>
                <a:ea typeface="標楷體" panose="03000509000000000000" pitchFamily="65" charset="-120"/>
              </a:rPr>
              <a:t>：校長如為職場霸凌事件被申訴人或服務機關免設防護委員會者，應向上級機關或具指揮或監督權限之機關提出。</a:t>
            </a:r>
            <a:endParaRPr lang="en-US" altLang="zh-TW" sz="1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60000" indent="-324000" algn="just">
              <a:spcAft>
                <a:spcPts val="600"/>
              </a:spcAft>
            </a:pPr>
            <a:r>
              <a:rPr lang="zh-TW" altLang="en-US" sz="1000" dirty="0">
                <a:latin typeface="標楷體" panose="03000509000000000000" pitchFamily="65" charset="-120"/>
                <a:ea typeface="標楷體" panose="03000509000000000000" pitchFamily="65" charset="-120"/>
              </a:rPr>
              <a:t>註</a:t>
            </a:r>
            <a:r>
              <a:rPr lang="en-US" altLang="zh-TW" sz="1000" dirty="0"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zh-TW" altLang="en-US" sz="1000" dirty="0"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r>
              <a:rPr lang="zh-TW" altLang="zh-TW" sz="1000" dirty="0">
                <a:latin typeface="標楷體" panose="03000509000000000000" pitchFamily="65" charset="-120"/>
                <a:ea typeface="標楷體" panose="03000509000000000000" pitchFamily="65" charset="-120"/>
              </a:rPr>
              <a:t>學校應於接獲申訴之日起</a:t>
            </a:r>
            <a:r>
              <a:rPr lang="en-US" altLang="zh-TW" sz="1000" dirty="0">
                <a:latin typeface="標楷體" panose="03000509000000000000" pitchFamily="65" charset="-120"/>
                <a:ea typeface="標楷體" panose="03000509000000000000" pitchFamily="65" charset="-120"/>
              </a:rPr>
              <a:t>10</a:t>
            </a:r>
            <a:r>
              <a:rPr lang="zh-TW" altLang="zh-TW" sz="1000" dirty="0">
                <a:latin typeface="標楷體" panose="03000509000000000000" pitchFamily="65" charset="-120"/>
                <a:ea typeface="標楷體" panose="03000509000000000000" pitchFamily="65" charset="-120"/>
              </a:rPr>
              <a:t>日內，召開防護委員會會議，決</a:t>
            </a:r>
            <a:r>
              <a:rPr lang="zh-TW" altLang="en-US" sz="1000" dirty="0">
                <a:latin typeface="標楷體" panose="03000509000000000000" pitchFamily="65" charset="-120"/>
                <a:ea typeface="標楷體" panose="03000509000000000000" pitchFamily="65" charset="-120"/>
              </a:rPr>
              <a:t>定</a:t>
            </a:r>
            <a:r>
              <a:rPr lang="zh-TW" altLang="zh-TW" sz="1000" dirty="0">
                <a:latin typeface="標楷體" panose="03000509000000000000" pitchFamily="65" charset="-120"/>
                <a:ea typeface="標楷體" panose="03000509000000000000" pitchFamily="65" charset="-120"/>
              </a:rPr>
              <a:t>是否受理，並以書面通知申訴人是否受理；無從通知者，免予通知；不受理者，應於書面通知內敘明理由。</a:t>
            </a:r>
            <a:endParaRPr lang="en-US" altLang="zh-TW" sz="1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60000" indent="-324000" algn="just">
              <a:spcAft>
                <a:spcPts val="600"/>
              </a:spcAft>
            </a:pPr>
            <a:r>
              <a:rPr lang="zh-TW" altLang="en-US" sz="1000" dirty="0">
                <a:latin typeface="標楷體" panose="03000509000000000000" pitchFamily="65" charset="-120"/>
                <a:ea typeface="標楷體" panose="03000509000000000000" pitchFamily="65" charset="-120"/>
              </a:rPr>
              <a:t>註</a:t>
            </a:r>
            <a:r>
              <a:rPr lang="en-US" altLang="zh-TW" sz="1000" dirty="0">
                <a:latin typeface="標楷體" panose="03000509000000000000" pitchFamily="65" charset="-120"/>
                <a:ea typeface="標楷體" panose="03000509000000000000" pitchFamily="65" charset="-120"/>
              </a:rPr>
              <a:t>4</a:t>
            </a:r>
            <a:r>
              <a:rPr lang="zh-TW" altLang="en-US" sz="1000" dirty="0">
                <a:latin typeface="標楷體" panose="03000509000000000000" pitchFamily="65" charset="-120"/>
                <a:ea typeface="標楷體" panose="03000509000000000000" pitchFamily="65" charset="-120"/>
              </a:rPr>
              <a:t>：調查小組成員至少</a:t>
            </a:r>
            <a:r>
              <a:rPr lang="en-US" altLang="zh-TW" sz="1000" dirty="0"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zh-TW" altLang="en-US" sz="1000" dirty="0">
                <a:latin typeface="標楷體" panose="03000509000000000000" pitchFamily="65" charset="-120"/>
                <a:ea typeface="標楷體" panose="03000509000000000000" pitchFamily="65" charset="-120"/>
              </a:rPr>
              <a:t>人，應聘請外部相關專業領域</a:t>
            </a:r>
            <a:r>
              <a:rPr lang="en-US" altLang="zh-TW" sz="10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1000" dirty="0">
                <a:latin typeface="標楷體" panose="03000509000000000000" pitchFamily="65" charset="-120"/>
                <a:ea typeface="標楷體" panose="03000509000000000000" pitchFamily="65" charset="-120"/>
              </a:rPr>
              <a:t>如心理、法律或勞動等領域</a:t>
            </a:r>
            <a:r>
              <a:rPr lang="en-US" altLang="zh-TW" sz="10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1000" dirty="0">
                <a:latin typeface="標楷體" panose="03000509000000000000" pitchFamily="65" charset="-120"/>
                <a:ea typeface="標楷體" panose="03000509000000000000" pitchFamily="65" charset="-120"/>
              </a:rPr>
              <a:t>之專家學者擔任，並達成員總數二分之一以上。</a:t>
            </a:r>
            <a:endParaRPr lang="en-US" altLang="zh-TW" sz="1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60000" indent="-324000" algn="just">
              <a:spcAft>
                <a:spcPts val="600"/>
              </a:spcAft>
            </a:pPr>
            <a:r>
              <a:rPr lang="zh-TW" altLang="en-US" sz="1000" dirty="0">
                <a:latin typeface="標楷體" panose="03000509000000000000" pitchFamily="65" charset="-120"/>
                <a:ea typeface="標楷體" panose="03000509000000000000" pitchFamily="65" charset="-120"/>
              </a:rPr>
              <a:t>註</a:t>
            </a:r>
            <a:r>
              <a:rPr lang="en-US" altLang="zh-TW" sz="1000" dirty="0">
                <a:latin typeface="標楷體" panose="03000509000000000000" pitchFamily="65" charset="-120"/>
                <a:ea typeface="標楷體" panose="03000509000000000000" pitchFamily="65" charset="-120"/>
              </a:rPr>
              <a:t>5</a:t>
            </a:r>
            <a:r>
              <a:rPr lang="zh-TW" altLang="en-US" sz="1000" dirty="0"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r>
              <a:rPr lang="zh-TW" altLang="zh-TW" sz="1000" dirty="0">
                <a:latin typeface="標楷體" panose="03000509000000000000" pitchFamily="65" charset="-120"/>
                <a:ea typeface="標楷體" panose="03000509000000000000" pitchFamily="65" charset="-120"/>
              </a:rPr>
              <a:t>調查報告及申訴成立與否之決定，應於決定作成日起</a:t>
            </a:r>
            <a:r>
              <a:rPr lang="en-US" altLang="zh-TW" sz="1000" dirty="0">
                <a:latin typeface="標楷體" panose="03000509000000000000" pitchFamily="65" charset="-120"/>
                <a:ea typeface="標楷體" panose="03000509000000000000" pitchFamily="65" charset="-120"/>
              </a:rPr>
              <a:t>7</a:t>
            </a:r>
            <a:r>
              <a:rPr lang="zh-TW" altLang="zh-TW" sz="1000" dirty="0">
                <a:latin typeface="標楷體" panose="03000509000000000000" pitchFamily="65" charset="-120"/>
                <a:ea typeface="標楷體" panose="03000509000000000000" pitchFamily="65" charset="-120"/>
              </a:rPr>
              <a:t>日內送上級機關備查</a:t>
            </a:r>
            <a:r>
              <a:rPr lang="zh-TW" altLang="en-US" sz="1000" dirty="0">
                <a:latin typeface="標楷體" panose="03000509000000000000" pitchFamily="65" charset="-120"/>
                <a:ea typeface="標楷體" panose="03000509000000000000" pitchFamily="65" charset="-120"/>
              </a:rPr>
              <a:t>；如</a:t>
            </a:r>
            <a:r>
              <a:rPr lang="zh-TW" altLang="zh-TW" sz="1000" dirty="0">
                <a:latin typeface="標楷體" panose="03000509000000000000" pitchFamily="65" charset="-120"/>
                <a:ea typeface="標楷體" panose="03000509000000000000" pitchFamily="65" charset="-120"/>
              </a:rPr>
              <a:t>行為人為</a:t>
            </a:r>
            <a:r>
              <a:rPr lang="zh-TW" altLang="en-US" sz="1000" dirty="0">
                <a:latin typeface="標楷體" panose="03000509000000000000" pitchFamily="65" charset="-120"/>
                <a:ea typeface="標楷體" panose="03000509000000000000" pitchFamily="65" charset="-120"/>
              </a:rPr>
              <a:t>校長</a:t>
            </a:r>
            <a:r>
              <a:rPr lang="zh-TW" altLang="zh-TW" sz="1000" dirty="0">
                <a:latin typeface="標楷體" panose="03000509000000000000" pitchFamily="65" charset="-120"/>
                <a:ea typeface="標楷體" panose="03000509000000000000" pitchFamily="65" charset="-120"/>
              </a:rPr>
              <a:t>時，其調查報告、相關事證及申訴成立與否之決定，應於決定作成日起</a:t>
            </a:r>
            <a:r>
              <a:rPr lang="en-US" altLang="zh-TW" sz="1000" dirty="0">
                <a:latin typeface="標楷體" panose="03000509000000000000" pitchFamily="65" charset="-120"/>
                <a:ea typeface="標楷體" panose="03000509000000000000" pitchFamily="65" charset="-120"/>
              </a:rPr>
              <a:t>7</a:t>
            </a:r>
            <a:r>
              <a:rPr lang="zh-TW" altLang="zh-TW" sz="1000" dirty="0">
                <a:latin typeface="標楷體" panose="03000509000000000000" pitchFamily="65" charset="-120"/>
                <a:ea typeface="標楷體" panose="03000509000000000000" pitchFamily="65" charset="-120"/>
              </a:rPr>
              <a:t>日內送保訓會。</a:t>
            </a:r>
            <a:endParaRPr lang="en-US" altLang="zh-TW" sz="1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3" name="文字方塊 12">
            <a:extLst>
              <a:ext uri="{FF2B5EF4-FFF2-40B4-BE49-F238E27FC236}">
                <a16:creationId xmlns:a16="http://schemas.microsoft.com/office/drawing/2014/main" id="{AF26C0C1-2A9E-0619-95A3-653B6CA2C218}"/>
              </a:ext>
            </a:extLst>
          </p:cNvPr>
          <p:cNvSpPr txBox="1"/>
          <p:nvPr/>
        </p:nvSpPr>
        <p:spPr>
          <a:xfrm>
            <a:off x="2237491" y="965623"/>
            <a:ext cx="4450326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ts val="1200"/>
              </a:lnSpc>
            </a:pPr>
            <a:r>
              <a:rPr lang="en-US" altLang="zh-TW" sz="1000" dirty="0"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標楷體" panose="03000509000000000000" pitchFamily="65" charset="-120"/>
              </a:rPr>
              <a:t>113</a:t>
            </a:r>
            <a:r>
              <a:rPr lang="zh-TW" altLang="en-US" sz="1000" dirty="0"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標楷體" panose="03000509000000000000" pitchFamily="65" charset="-120"/>
              </a:rPr>
              <a:t>年</a:t>
            </a:r>
            <a:r>
              <a:rPr lang="en-US" altLang="zh-TW" sz="1000" dirty="0"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標楷體" panose="03000509000000000000" pitchFamily="65" charset="-120"/>
              </a:rPr>
              <a:t>6</a:t>
            </a:r>
            <a:r>
              <a:rPr lang="zh-TW" altLang="en-US" sz="1000" dirty="0"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標楷體" panose="03000509000000000000" pitchFamily="65" charset="-120"/>
              </a:rPr>
              <a:t>月</a:t>
            </a:r>
            <a:r>
              <a:rPr lang="en-US" altLang="zh-TW" sz="1000" dirty="0"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標楷體" panose="03000509000000000000" pitchFamily="65" charset="-120"/>
              </a:rPr>
              <a:t>11</a:t>
            </a:r>
            <a:r>
              <a:rPr lang="zh-TW" altLang="en-US" sz="1000" dirty="0"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標楷體" panose="03000509000000000000" pitchFamily="65" charset="-120"/>
              </a:rPr>
              <a:t>日訂定</a:t>
            </a:r>
            <a:endParaRPr lang="zh-TW" altLang="zh-TW" sz="1000" dirty="0">
              <a:effectLst/>
              <a:latin typeface="標楷體" panose="03000509000000000000" pitchFamily="65" charset="-120"/>
              <a:ea typeface="標楷體" panose="03000509000000000000" pitchFamily="65" charset="-120"/>
              <a:cs typeface="標楷體" panose="03000509000000000000" pitchFamily="65" charset="-120"/>
            </a:endParaRPr>
          </a:p>
          <a:p>
            <a:pPr algn="r">
              <a:lnSpc>
                <a:spcPts val="1200"/>
              </a:lnSpc>
            </a:pPr>
            <a:r>
              <a:rPr lang="en-US" altLang="zh-TW" sz="1000" dirty="0">
                <a:latin typeface="標楷體" panose="03000509000000000000" pitchFamily="65" charset="-120"/>
                <a:ea typeface="標楷體" panose="03000509000000000000" pitchFamily="65" charset="-120"/>
                <a:cs typeface="標楷體" panose="03000509000000000000" pitchFamily="65" charset="-120"/>
              </a:rPr>
              <a:t>114</a:t>
            </a:r>
            <a:r>
              <a:rPr lang="zh-TW" altLang="en-US" sz="1000" dirty="0">
                <a:latin typeface="標楷體" panose="03000509000000000000" pitchFamily="65" charset="-120"/>
                <a:ea typeface="標楷體" panose="03000509000000000000" pitchFamily="65" charset="-120"/>
                <a:cs typeface="標楷體" panose="03000509000000000000" pitchFamily="65" charset="-120"/>
              </a:rPr>
              <a:t>年</a:t>
            </a:r>
            <a:r>
              <a:rPr lang="en-US" altLang="zh-TW" sz="1000" dirty="0">
                <a:latin typeface="標楷體" panose="03000509000000000000" pitchFamily="65" charset="-120"/>
                <a:ea typeface="標楷體" panose="03000509000000000000" pitchFamily="65" charset="-120"/>
                <a:cs typeface="標楷體" panose="03000509000000000000" pitchFamily="65" charset="-120"/>
              </a:rPr>
              <a:t>1</a:t>
            </a:r>
            <a:r>
              <a:rPr lang="zh-TW" altLang="en-US" sz="1000" dirty="0">
                <a:latin typeface="標楷體" panose="03000509000000000000" pitchFamily="65" charset="-120"/>
                <a:ea typeface="標楷體" panose="03000509000000000000" pitchFamily="65" charset="-120"/>
                <a:cs typeface="標楷體" panose="03000509000000000000" pitchFamily="65" charset="-120"/>
              </a:rPr>
              <a:t>月</a:t>
            </a:r>
            <a:r>
              <a:rPr lang="en-US" altLang="zh-TW" sz="1000" dirty="0">
                <a:latin typeface="標楷體" panose="03000509000000000000" pitchFamily="65" charset="-120"/>
                <a:ea typeface="標楷體" panose="03000509000000000000" pitchFamily="65" charset="-120"/>
                <a:cs typeface="標楷體" panose="03000509000000000000" pitchFamily="65" charset="-120"/>
              </a:rPr>
              <a:t>13</a:t>
            </a:r>
            <a:r>
              <a:rPr lang="zh-TW" altLang="en-US" sz="1000" dirty="0">
                <a:latin typeface="標楷體" panose="03000509000000000000" pitchFamily="65" charset="-120"/>
                <a:ea typeface="標楷體" panose="03000509000000000000" pitchFamily="65" charset="-120"/>
                <a:cs typeface="標楷體" panose="03000509000000000000" pitchFamily="65" charset="-120"/>
              </a:rPr>
              <a:t>日修訂</a:t>
            </a:r>
            <a:endParaRPr lang="zh-TW" altLang="zh-TW" sz="1000" dirty="0">
              <a:effectLst/>
              <a:latin typeface="標楷體" panose="03000509000000000000" pitchFamily="65" charset="-120"/>
              <a:ea typeface="標楷體" panose="03000509000000000000" pitchFamily="65" charset="-120"/>
              <a:cs typeface="標楷體" panose="03000509000000000000" pitchFamily="65" charset="-120"/>
            </a:endParaRPr>
          </a:p>
          <a:p>
            <a:pPr algn="r">
              <a:lnSpc>
                <a:spcPts val="1200"/>
              </a:lnSpc>
            </a:pPr>
            <a:r>
              <a:rPr lang="en-US" altLang="zh-TW" sz="1000" dirty="0">
                <a:latin typeface="標楷體" panose="03000509000000000000" pitchFamily="65" charset="-120"/>
                <a:ea typeface="標楷體" panose="03000509000000000000" pitchFamily="65" charset="-120"/>
                <a:cs typeface="標楷體" panose="03000509000000000000" pitchFamily="65" charset="-120"/>
              </a:rPr>
              <a:t>114</a:t>
            </a:r>
            <a:r>
              <a:rPr lang="zh-TW" altLang="en-US" sz="1000" dirty="0">
                <a:latin typeface="標楷體" panose="03000509000000000000" pitchFamily="65" charset="-120"/>
                <a:ea typeface="標楷體" panose="03000509000000000000" pitchFamily="65" charset="-120"/>
                <a:cs typeface="標楷體" panose="03000509000000000000" pitchFamily="65" charset="-120"/>
              </a:rPr>
              <a:t>年</a:t>
            </a:r>
            <a:r>
              <a:rPr lang="en-US" altLang="zh-TW" sz="1000" dirty="0">
                <a:latin typeface="標楷體" panose="03000509000000000000" pitchFamily="65" charset="-120"/>
                <a:ea typeface="標楷體" panose="03000509000000000000" pitchFamily="65" charset="-120"/>
                <a:cs typeface="標楷體" panose="03000509000000000000" pitchFamily="65" charset="-120"/>
              </a:rPr>
              <a:t>9</a:t>
            </a:r>
            <a:r>
              <a:rPr lang="zh-TW" altLang="en-US" sz="1000" dirty="0">
                <a:latin typeface="標楷體" panose="03000509000000000000" pitchFamily="65" charset="-120"/>
                <a:ea typeface="標楷體" panose="03000509000000000000" pitchFamily="65" charset="-120"/>
                <a:cs typeface="標楷體" panose="03000509000000000000" pitchFamily="65" charset="-120"/>
              </a:rPr>
              <a:t>月</a:t>
            </a:r>
            <a:r>
              <a:rPr lang="en-US" altLang="zh-TW" sz="1000" dirty="0">
                <a:latin typeface="標楷體" panose="03000509000000000000" pitchFamily="65" charset="-120"/>
                <a:ea typeface="標楷體" panose="03000509000000000000" pitchFamily="65" charset="-120"/>
                <a:cs typeface="標楷體" panose="03000509000000000000" pitchFamily="65" charset="-120"/>
              </a:rPr>
              <a:t>1</a:t>
            </a:r>
            <a:r>
              <a:rPr lang="zh-TW" altLang="en-US" sz="1000">
                <a:latin typeface="標楷體" panose="03000509000000000000" pitchFamily="65" charset="-120"/>
                <a:ea typeface="標楷體" panose="03000509000000000000" pitchFamily="65" charset="-120"/>
                <a:cs typeface="標楷體" panose="03000509000000000000" pitchFamily="65" charset="-120"/>
              </a:rPr>
              <a:t>日修訂</a:t>
            </a:r>
            <a:endParaRPr lang="zh-TW" altLang="zh-TW" sz="1000" dirty="0">
              <a:effectLst/>
              <a:latin typeface="標楷體" panose="03000509000000000000" pitchFamily="65" charset="-120"/>
              <a:ea typeface="標楷體" panose="03000509000000000000" pitchFamily="65" charset="-120"/>
              <a:cs typeface="標楷體" panose="03000509000000000000" pitchFamily="65" charset="-120"/>
            </a:endParaRPr>
          </a:p>
        </p:txBody>
      </p:sp>
      <p:grpSp>
        <p:nvGrpSpPr>
          <p:cNvPr id="29" name="群組 28">
            <a:extLst>
              <a:ext uri="{FF2B5EF4-FFF2-40B4-BE49-F238E27FC236}">
                <a16:creationId xmlns:a16="http://schemas.microsoft.com/office/drawing/2014/main" id="{9E35B9B1-6460-359E-4B7B-68F5666DD850}"/>
              </a:ext>
            </a:extLst>
          </p:cNvPr>
          <p:cNvGrpSpPr/>
          <p:nvPr/>
        </p:nvGrpSpPr>
        <p:grpSpPr>
          <a:xfrm>
            <a:off x="2038353" y="1835920"/>
            <a:ext cx="4159183" cy="5144651"/>
            <a:chOff x="1956470" y="1726736"/>
            <a:chExt cx="4159183" cy="5144651"/>
          </a:xfrm>
        </p:grpSpPr>
        <p:grpSp>
          <p:nvGrpSpPr>
            <p:cNvPr id="28" name="群組 27">
              <a:extLst>
                <a:ext uri="{FF2B5EF4-FFF2-40B4-BE49-F238E27FC236}">
                  <a16:creationId xmlns:a16="http://schemas.microsoft.com/office/drawing/2014/main" id="{CEFC25D3-1AF1-2A26-2AFA-BAE9997DFFF8}"/>
                </a:ext>
              </a:extLst>
            </p:cNvPr>
            <p:cNvGrpSpPr/>
            <p:nvPr/>
          </p:nvGrpSpPr>
          <p:grpSpPr>
            <a:xfrm>
              <a:off x="3281550" y="5481235"/>
              <a:ext cx="4276" cy="911394"/>
              <a:chOff x="3281550" y="5481235"/>
              <a:chExt cx="4276" cy="911394"/>
            </a:xfrm>
          </p:grpSpPr>
          <p:cxnSp>
            <p:nvCxnSpPr>
              <p:cNvPr id="21" name="直線單箭頭接點 20">
                <a:extLst>
                  <a:ext uri="{FF2B5EF4-FFF2-40B4-BE49-F238E27FC236}">
                    <a16:creationId xmlns:a16="http://schemas.microsoft.com/office/drawing/2014/main" id="{6C71796B-6311-244F-0182-645006E448E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285826" y="6212629"/>
                <a:ext cx="0" cy="180000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直線單箭頭接點 24">
                <a:extLst>
                  <a:ext uri="{FF2B5EF4-FFF2-40B4-BE49-F238E27FC236}">
                    <a16:creationId xmlns:a16="http://schemas.microsoft.com/office/drawing/2014/main" id="{1FCE9D2D-A86D-B10A-DBCB-6BD2A6A84FC3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281550" y="5481235"/>
                <a:ext cx="2059" cy="180000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群組 26">
              <a:extLst>
                <a:ext uri="{FF2B5EF4-FFF2-40B4-BE49-F238E27FC236}">
                  <a16:creationId xmlns:a16="http://schemas.microsoft.com/office/drawing/2014/main" id="{A8486B18-8543-9C95-D5DE-9DCEDE412494}"/>
                </a:ext>
              </a:extLst>
            </p:cNvPr>
            <p:cNvGrpSpPr/>
            <p:nvPr/>
          </p:nvGrpSpPr>
          <p:grpSpPr>
            <a:xfrm>
              <a:off x="1956470" y="1726736"/>
              <a:ext cx="4159183" cy="5144651"/>
              <a:chOff x="1956470" y="1726736"/>
              <a:chExt cx="4159183" cy="5144651"/>
            </a:xfrm>
          </p:grpSpPr>
          <p:grpSp>
            <p:nvGrpSpPr>
              <p:cNvPr id="26" name="群組 25">
                <a:extLst>
                  <a:ext uri="{FF2B5EF4-FFF2-40B4-BE49-F238E27FC236}">
                    <a16:creationId xmlns:a16="http://schemas.microsoft.com/office/drawing/2014/main" id="{F7A44C0C-F8AB-D38E-326D-6D7D086882AA}"/>
                  </a:ext>
                </a:extLst>
              </p:cNvPr>
              <p:cNvGrpSpPr/>
              <p:nvPr/>
            </p:nvGrpSpPr>
            <p:grpSpPr>
              <a:xfrm>
                <a:off x="2308794" y="3042821"/>
                <a:ext cx="1934739" cy="2440379"/>
                <a:chOff x="2308794" y="2780435"/>
                <a:chExt cx="1934739" cy="2440379"/>
              </a:xfrm>
            </p:grpSpPr>
            <p:sp>
              <p:nvSpPr>
                <p:cNvPr id="6" name="矩形 5">
                  <a:extLst>
                    <a:ext uri="{FF2B5EF4-FFF2-40B4-BE49-F238E27FC236}">
                      <a16:creationId xmlns:a16="http://schemas.microsoft.com/office/drawing/2014/main" id="{696D1D05-08EA-D2B3-F31B-6494F5DCB0FE}"/>
                    </a:ext>
                  </a:extLst>
                </p:cNvPr>
                <p:cNvSpPr/>
                <p:nvPr/>
              </p:nvSpPr>
              <p:spPr>
                <a:xfrm>
                  <a:off x="2414875" y="2780435"/>
                  <a:ext cx="1673610" cy="400110"/>
                </a:xfrm>
                <a:prstGeom prst="rect">
                  <a:avLst/>
                </a:prstGeom>
                <a:no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 sz="1200" dirty="0">
                    <a:solidFill>
                      <a:schemeClr val="tx1"/>
                    </a:solidFill>
                    <a:latin typeface="標楷體" panose="03000509000000000000" pitchFamily="65" charset="-120"/>
                    <a:ea typeface="標楷體" panose="03000509000000000000" pitchFamily="65" charset="-120"/>
                  </a:endParaRPr>
                </a:p>
              </p:txBody>
            </p:sp>
            <p:sp>
              <p:nvSpPr>
                <p:cNvPr id="17" name="矩形 16">
                  <a:extLst>
                    <a:ext uri="{FF2B5EF4-FFF2-40B4-BE49-F238E27FC236}">
                      <a16:creationId xmlns:a16="http://schemas.microsoft.com/office/drawing/2014/main" id="{6C68E416-9568-DA42-104E-E79F83803E0A}"/>
                    </a:ext>
                  </a:extLst>
                </p:cNvPr>
                <p:cNvSpPr/>
                <p:nvPr/>
              </p:nvSpPr>
              <p:spPr>
                <a:xfrm>
                  <a:off x="2308794" y="4831343"/>
                  <a:ext cx="1934739" cy="389471"/>
                </a:xfrm>
                <a:prstGeom prst="rect">
                  <a:avLst/>
                </a:prstGeom>
                <a:no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 dirty="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22" name="群組 21">
                <a:extLst>
                  <a:ext uri="{FF2B5EF4-FFF2-40B4-BE49-F238E27FC236}">
                    <a16:creationId xmlns:a16="http://schemas.microsoft.com/office/drawing/2014/main" id="{5B9F2D96-3097-9BEC-D8F0-A2DFC5926808}"/>
                  </a:ext>
                </a:extLst>
              </p:cNvPr>
              <p:cNvGrpSpPr/>
              <p:nvPr/>
            </p:nvGrpSpPr>
            <p:grpSpPr>
              <a:xfrm>
                <a:off x="1956470" y="1726736"/>
                <a:ext cx="4159183" cy="5144651"/>
                <a:chOff x="1956470" y="1464345"/>
                <a:chExt cx="4159183" cy="5144651"/>
              </a:xfrm>
            </p:grpSpPr>
            <p:sp>
              <p:nvSpPr>
                <p:cNvPr id="16" name="文字方塊 15">
                  <a:extLst>
                    <a:ext uri="{FF2B5EF4-FFF2-40B4-BE49-F238E27FC236}">
                      <a16:creationId xmlns:a16="http://schemas.microsoft.com/office/drawing/2014/main" id="{700092F1-D0E9-CCEB-71F4-C0BFD91D4390}"/>
                    </a:ext>
                  </a:extLst>
                </p:cNvPr>
                <p:cNvSpPr txBox="1"/>
                <p:nvPr/>
              </p:nvSpPr>
              <p:spPr>
                <a:xfrm>
                  <a:off x="1957398" y="4144035"/>
                  <a:ext cx="2696064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en-US"/>
                  </a:defPPr>
                  <a:lvl1pPr algn="ctr">
                    <a:defRPr sz="1200">
                      <a:latin typeface="標楷體" panose="03000509000000000000" pitchFamily="65" charset="-120"/>
                      <a:ea typeface="標楷體" panose="03000509000000000000" pitchFamily="65" charset="-120"/>
                    </a:defRPr>
                  </a:lvl1pPr>
                </a:lstStyle>
                <a:p>
                  <a:r>
                    <a:rPr lang="zh-TW" altLang="en-US" dirty="0"/>
                    <a:t>防護委員會依調查結果進行案件審議，並於</a:t>
                  </a:r>
                  <a:r>
                    <a:rPr lang="en-US" altLang="zh-TW" dirty="0"/>
                    <a:t>1</a:t>
                  </a:r>
                  <a:r>
                    <a:rPr lang="zh-TW" altLang="en-US" dirty="0"/>
                    <a:t>個月內作成成立與否之決定</a:t>
                  </a:r>
                </a:p>
              </p:txBody>
            </p:sp>
            <p:grpSp>
              <p:nvGrpSpPr>
                <p:cNvPr id="5" name="群組 4">
                  <a:extLst>
                    <a:ext uri="{FF2B5EF4-FFF2-40B4-BE49-F238E27FC236}">
                      <a16:creationId xmlns:a16="http://schemas.microsoft.com/office/drawing/2014/main" id="{EAF784FF-3616-F296-0771-E8C0CD5B7E66}"/>
                    </a:ext>
                  </a:extLst>
                </p:cNvPr>
                <p:cNvGrpSpPr/>
                <p:nvPr/>
              </p:nvGrpSpPr>
              <p:grpSpPr>
                <a:xfrm>
                  <a:off x="1956470" y="1464345"/>
                  <a:ext cx="4159183" cy="5144651"/>
                  <a:chOff x="1956470" y="1464345"/>
                  <a:chExt cx="4159183" cy="5144651"/>
                </a:xfrm>
              </p:grpSpPr>
              <p:sp>
                <p:nvSpPr>
                  <p:cNvPr id="18" name="矩形 17">
                    <a:extLst>
                      <a:ext uri="{FF2B5EF4-FFF2-40B4-BE49-F238E27FC236}">
                        <a16:creationId xmlns:a16="http://schemas.microsoft.com/office/drawing/2014/main" id="{01BC4D0B-E8C4-E81B-D28C-491A43E9F519}"/>
                      </a:ext>
                    </a:extLst>
                  </p:cNvPr>
                  <p:cNvSpPr/>
                  <p:nvPr/>
                </p:nvSpPr>
                <p:spPr>
                  <a:xfrm>
                    <a:off x="1956470" y="4191196"/>
                    <a:ext cx="2632591" cy="389471"/>
                  </a:xfrm>
                  <a:prstGeom prst="rect">
                    <a:avLst/>
                  </a:prstGeom>
                  <a:noFill/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TW" altLang="en-US" dirty="0">
                      <a:solidFill>
                        <a:schemeClr val="tx1"/>
                      </a:solidFill>
                    </a:endParaRPr>
                  </a:p>
                </p:txBody>
              </p:sp>
              <p:grpSp>
                <p:nvGrpSpPr>
                  <p:cNvPr id="4" name="群組 3">
                    <a:extLst>
                      <a:ext uri="{FF2B5EF4-FFF2-40B4-BE49-F238E27FC236}">
                        <a16:creationId xmlns:a16="http://schemas.microsoft.com/office/drawing/2014/main" id="{5F7521BD-AA0F-8A01-C7D2-FED97FA9F137}"/>
                      </a:ext>
                    </a:extLst>
                  </p:cNvPr>
                  <p:cNvGrpSpPr/>
                  <p:nvPr/>
                </p:nvGrpSpPr>
                <p:grpSpPr>
                  <a:xfrm>
                    <a:off x="2025613" y="1464345"/>
                    <a:ext cx="4090040" cy="5144651"/>
                    <a:chOff x="2025613" y="1472296"/>
                    <a:chExt cx="4090040" cy="5144651"/>
                  </a:xfrm>
                </p:grpSpPr>
                <p:cxnSp>
                  <p:nvCxnSpPr>
                    <p:cNvPr id="19" name="直線單箭頭接點 18">
                      <a:extLst>
                        <a:ext uri="{FF2B5EF4-FFF2-40B4-BE49-F238E27FC236}">
                          <a16:creationId xmlns:a16="http://schemas.microsoft.com/office/drawing/2014/main" id="{77513214-E78C-D787-E8D8-80D0BCBDE5E0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>
                      <a:off x="3269093" y="3755982"/>
                      <a:ext cx="0" cy="432000"/>
                    </a:xfrm>
                    <a:prstGeom prst="straightConnector1">
                      <a:avLst/>
                    </a:prstGeom>
                    <a:ln>
                      <a:solidFill>
                        <a:schemeClr val="tx1"/>
                      </a:solidFill>
                      <a:tailEnd type="triangle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grpSp>
                  <p:nvGrpSpPr>
                    <p:cNvPr id="2" name="群組 1">
                      <a:extLst>
                        <a:ext uri="{FF2B5EF4-FFF2-40B4-BE49-F238E27FC236}">
                          <a16:creationId xmlns:a16="http://schemas.microsoft.com/office/drawing/2014/main" id="{451638C7-8215-C528-8D1F-E1C9766CBC03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2025613" y="1472296"/>
                      <a:ext cx="4090040" cy="5144651"/>
                      <a:chOff x="2025613" y="1472296"/>
                      <a:chExt cx="4090040" cy="5144651"/>
                    </a:xfrm>
                  </p:grpSpPr>
                  <p:grpSp>
                    <p:nvGrpSpPr>
                      <p:cNvPr id="15" name="群組 14">
                        <a:extLst>
                          <a:ext uri="{FF2B5EF4-FFF2-40B4-BE49-F238E27FC236}">
                            <a16:creationId xmlns:a16="http://schemas.microsoft.com/office/drawing/2014/main" id="{2EE6192E-F5E1-7D1E-94E6-8CADF1C471F4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2025613" y="1472296"/>
                        <a:ext cx="4090040" cy="5144651"/>
                        <a:chOff x="2016539" y="1697770"/>
                        <a:chExt cx="4090040" cy="5144651"/>
                      </a:xfrm>
                    </p:grpSpPr>
                    <p:grpSp>
                      <p:nvGrpSpPr>
                        <p:cNvPr id="11" name="群組 10">
                          <a:extLst>
                            <a:ext uri="{FF2B5EF4-FFF2-40B4-BE49-F238E27FC236}">
                              <a16:creationId xmlns:a16="http://schemas.microsoft.com/office/drawing/2014/main" id="{081029DF-CC4A-4710-BD3D-8C3A78609161}"/>
                            </a:ext>
                          </a:extLst>
                        </p:cNvPr>
                        <p:cNvGrpSpPr/>
                        <p:nvPr/>
                      </p:nvGrpSpPr>
                      <p:grpSpPr>
                        <a:xfrm>
                          <a:off x="3266061" y="4815982"/>
                          <a:ext cx="1501447" cy="1327112"/>
                          <a:chOff x="3297388" y="4492949"/>
                          <a:chExt cx="1501447" cy="1327112"/>
                        </a:xfrm>
                      </p:grpSpPr>
                      <p:sp>
                        <p:nvSpPr>
                          <p:cNvPr id="41" name="文字方塊 40">
                            <a:extLst>
                              <a:ext uri="{FF2B5EF4-FFF2-40B4-BE49-F238E27FC236}">
                                <a16:creationId xmlns:a16="http://schemas.microsoft.com/office/drawing/2014/main" id="{D79BE670-01B7-40BF-9148-701AA8ABB468}"/>
                              </a:ext>
                            </a:extLst>
                          </p:cNvPr>
                          <p:cNvSpPr txBox="1"/>
                          <p:nvPr/>
                        </p:nvSpPr>
                        <p:spPr>
                          <a:xfrm>
                            <a:off x="3943388" y="5558451"/>
                            <a:ext cx="855447" cy="261610"/>
                          </a:xfrm>
                          <a:prstGeom prst="rect">
                            <a:avLst/>
                          </a:prstGeom>
                          <a:noFill/>
                        </p:spPr>
                        <p:txBody>
                          <a:bodyPr wrap="square" rtlCol="0">
                            <a:spAutoFit/>
                          </a:bodyPr>
                          <a:lstStyle/>
                          <a:p>
                            <a:pPr algn="ctr"/>
                            <a:r>
                              <a:rPr lang="zh-TW" altLang="en-US" sz="1050" dirty="0">
                                <a:latin typeface="標楷體" panose="03000509000000000000" pitchFamily="65" charset="-120"/>
                                <a:ea typeface="標楷體" panose="03000509000000000000" pitchFamily="65" charset="-120"/>
                              </a:rPr>
                              <a:t>不成立</a:t>
                            </a:r>
                          </a:p>
                        </p:txBody>
                      </p:sp>
                      <p:cxnSp>
                        <p:nvCxnSpPr>
                          <p:cNvPr id="75" name="直線單箭頭接點 74">
                            <a:extLst>
                              <a:ext uri="{FF2B5EF4-FFF2-40B4-BE49-F238E27FC236}">
                                <a16:creationId xmlns:a16="http://schemas.microsoft.com/office/drawing/2014/main" id="{25B19808-2D04-4FDE-B521-4BF839A71AF6}"/>
                              </a:ext>
                            </a:extLst>
                          </p:cNvPr>
                          <p:cNvCxnSpPr>
                            <a:cxnSpLocks/>
                          </p:cNvCxnSpPr>
                          <p:nvPr/>
                        </p:nvCxnSpPr>
                        <p:spPr>
                          <a:xfrm flipH="1">
                            <a:off x="3297388" y="4492949"/>
                            <a:ext cx="2059" cy="252000"/>
                          </a:xfrm>
                          <a:prstGeom prst="straightConnector1">
                            <a:avLst/>
                          </a:prstGeom>
                          <a:ln>
                            <a:solidFill>
                              <a:schemeClr val="tx1"/>
                            </a:solidFill>
                            <a:tailEnd type="triangle"/>
                          </a:ln>
                        </p:spPr>
                        <p:style>
                          <a:lnRef idx="1">
                            <a:schemeClr val="accent1"/>
                          </a:lnRef>
                          <a:fillRef idx="0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tx1"/>
                          </a:fontRef>
                        </p:style>
                      </p:cxnSp>
                    </p:grpSp>
                    <p:grpSp>
                      <p:nvGrpSpPr>
                        <p:cNvPr id="3" name="群組 2">
                          <a:extLst>
                            <a:ext uri="{FF2B5EF4-FFF2-40B4-BE49-F238E27FC236}">
                              <a16:creationId xmlns:a16="http://schemas.microsoft.com/office/drawing/2014/main" id="{BB3066BF-36EA-48A9-A63F-2C51FD025BD4}"/>
                            </a:ext>
                          </a:extLst>
                        </p:cNvPr>
                        <p:cNvGrpSpPr/>
                        <p:nvPr/>
                      </p:nvGrpSpPr>
                      <p:grpSpPr>
                        <a:xfrm>
                          <a:off x="2016539" y="1697770"/>
                          <a:ext cx="4090040" cy="5144651"/>
                          <a:chOff x="2038341" y="1374737"/>
                          <a:chExt cx="4090040" cy="5144651"/>
                        </a:xfrm>
                      </p:grpSpPr>
                      <p:grpSp>
                        <p:nvGrpSpPr>
                          <p:cNvPr id="10" name="群組 9">
                            <a:extLst>
                              <a:ext uri="{FF2B5EF4-FFF2-40B4-BE49-F238E27FC236}">
                                <a16:creationId xmlns:a16="http://schemas.microsoft.com/office/drawing/2014/main" id="{DF061EF1-8A99-481B-9632-AEE479115275}"/>
                              </a:ext>
                            </a:extLst>
                          </p:cNvPr>
                          <p:cNvGrpSpPr/>
                          <p:nvPr/>
                        </p:nvGrpSpPr>
                        <p:grpSpPr>
                          <a:xfrm>
                            <a:off x="2182819" y="1374737"/>
                            <a:ext cx="2178510" cy="384171"/>
                            <a:chOff x="3091307" y="1415845"/>
                            <a:chExt cx="851562" cy="384171"/>
                          </a:xfrm>
                        </p:grpSpPr>
                        <p:sp>
                          <p:nvSpPr>
                            <p:cNvPr id="8" name="矩形 7">
                              <a:extLst>
                                <a:ext uri="{FF2B5EF4-FFF2-40B4-BE49-F238E27FC236}">
                                  <a16:creationId xmlns:a16="http://schemas.microsoft.com/office/drawing/2014/main" id="{F052F65F-F540-4487-A280-DD1E00DBF5CD}"/>
                                </a:ext>
                              </a:extLst>
                            </p:cNvPr>
                            <p:cNvSpPr/>
                            <p:nvPr/>
                          </p:nvSpPr>
                          <p:spPr>
                            <a:xfrm>
                              <a:off x="3091307" y="1415845"/>
                              <a:ext cx="851562" cy="384171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solidFill>
                                <a:schemeClr val="tx1"/>
                              </a:solidFill>
                            </a:ln>
                          </p:spPr>
                          <p:style>
                            <a:lnRef idx="2">
                              <a:schemeClr val="accent1">
                                <a:shade val="50000"/>
                              </a:schemeClr>
                            </a:lnRef>
                            <a:fillRef idx="1">
                              <a:schemeClr val="accent1"/>
                            </a:fillRef>
                            <a:effectRef idx="0">
                              <a:schemeClr val="accent1"/>
                            </a:effectRef>
                            <a:fontRef idx="minor">
                              <a:schemeClr val="lt1"/>
                            </a:fontRef>
                          </p:style>
                          <p:txBody>
                            <a:bodyPr rtlCol="0" anchor="ctr"/>
                            <a:lstStyle/>
                            <a:p>
                              <a:pPr algn="ctr"/>
                              <a:endParaRPr lang="zh-TW" altLang="en-US">
                                <a:solidFill>
                                  <a:schemeClr val="tx1"/>
                                </a:solidFill>
                              </a:endParaRPr>
                            </a:p>
                          </p:txBody>
                        </p:sp>
                        <p:sp>
                          <p:nvSpPr>
                            <p:cNvPr id="9" name="文字方塊 8">
                              <a:extLst>
                                <a:ext uri="{FF2B5EF4-FFF2-40B4-BE49-F238E27FC236}">
                                  <a16:creationId xmlns:a16="http://schemas.microsoft.com/office/drawing/2014/main" id="{97744BCD-2F94-4DF4-AF3C-AFC9EA129AA5}"/>
                                </a:ext>
                              </a:extLst>
                            </p:cNvPr>
                            <p:cNvSpPr txBox="1"/>
                            <p:nvPr/>
                          </p:nvSpPr>
                          <p:spPr>
                            <a:xfrm>
                              <a:off x="3135193" y="1475345"/>
                              <a:ext cx="763777" cy="276999"/>
                            </a:xfrm>
                            <a:prstGeom prst="rect">
                              <a:avLst/>
                            </a:prstGeom>
                            <a:noFill/>
                          </p:spPr>
                          <p:txBody>
                            <a:bodyPr wrap="square" rtlCol="0">
                              <a:spAutoFit/>
                            </a:bodyPr>
                            <a:lstStyle/>
                            <a:p>
                              <a:pPr algn="ctr"/>
                              <a:r>
                                <a:rPr lang="zh-TW" altLang="en-US" sz="1200" dirty="0">
                                  <a:latin typeface="標楷體" panose="03000509000000000000" pitchFamily="65" charset="-120"/>
                                  <a:ea typeface="標楷體" panose="03000509000000000000" pitchFamily="65" charset="-120"/>
                                </a:rPr>
                                <a:t>發生疑似職場霸凌事件</a:t>
                              </a:r>
                              <a:r>
                                <a:rPr lang="en-US" altLang="zh-TW" sz="1200" baseline="30000" dirty="0">
                                  <a:latin typeface="標楷體" panose="03000509000000000000" pitchFamily="65" charset="-120"/>
                                  <a:ea typeface="標楷體" panose="03000509000000000000" pitchFamily="65" charset="-120"/>
                                </a:rPr>
                                <a:t>(</a:t>
                              </a:r>
                              <a:r>
                                <a:rPr lang="zh-TW" altLang="en-US" sz="1200" baseline="30000" dirty="0">
                                  <a:latin typeface="標楷體" panose="03000509000000000000" pitchFamily="65" charset="-120"/>
                                  <a:ea typeface="標楷體" panose="03000509000000000000" pitchFamily="65" charset="-120"/>
                                </a:rPr>
                                <a:t>註</a:t>
                              </a:r>
                              <a:r>
                                <a:rPr lang="en-US" altLang="zh-TW" sz="1200" baseline="30000" dirty="0">
                                  <a:latin typeface="標楷體" panose="03000509000000000000" pitchFamily="65" charset="-120"/>
                                  <a:ea typeface="標楷體" panose="03000509000000000000" pitchFamily="65" charset="-120"/>
                                </a:rPr>
                                <a:t>1)</a:t>
                              </a:r>
                              <a:endParaRPr lang="zh-TW" altLang="en-US" sz="1200" baseline="30000" dirty="0">
                                <a:latin typeface="標楷體" panose="03000509000000000000" pitchFamily="65" charset="-120"/>
                                <a:ea typeface="標楷體" panose="03000509000000000000" pitchFamily="65" charset="-120"/>
                              </a:endParaRPr>
                            </a:p>
                          </p:txBody>
                        </p:sp>
                      </p:grpSp>
                      <p:sp>
                        <p:nvSpPr>
                          <p:cNvPr id="39" name="文字方塊 38">
                            <a:extLst>
                              <a:ext uri="{FF2B5EF4-FFF2-40B4-BE49-F238E27FC236}">
                                <a16:creationId xmlns:a16="http://schemas.microsoft.com/office/drawing/2014/main" id="{42A9015C-69BB-441E-9810-4A5C59DA2727}"/>
                              </a:ext>
                            </a:extLst>
                          </p:cNvPr>
                          <p:cNvSpPr txBox="1"/>
                          <p:nvPr/>
                        </p:nvSpPr>
                        <p:spPr>
                          <a:xfrm>
                            <a:off x="3318158" y="3667044"/>
                            <a:ext cx="2350944" cy="400110"/>
                          </a:xfrm>
                          <a:prstGeom prst="rect">
                            <a:avLst/>
                          </a:prstGeom>
                          <a:noFill/>
                        </p:spPr>
                        <p:txBody>
                          <a:bodyPr wrap="square" rtlCol="0">
                            <a:spAutoFit/>
                          </a:bodyPr>
                          <a:lstStyle/>
                          <a:p>
                            <a:r>
                              <a:rPr lang="zh-TW" altLang="en-US" sz="1000" dirty="0">
                                <a:latin typeface="標楷體" panose="03000509000000000000" pitchFamily="65" charset="-120"/>
                                <a:ea typeface="標楷體" panose="03000509000000000000" pitchFamily="65" charset="-120"/>
                              </a:rPr>
                              <a:t>召開第</a:t>
                            </a:r>
                            <a:r>
                              <a:rPr lang="en-US" altLang="zh-TW" sz="1000" dirty="0">
                                <a:latin typeface="標楷體" panose="03000509000000000000" pitchFamily="65" charset="-120"/>
                                <a:ea typeface="標楷體" panose="03000509000000000000" pitchFamily="65" charset="-120"/>
                              </a:rPr>
                              <a:t>1</a:t>
                            </a:r>
                            <a:r>
                              <a:rPr lang="zh-TW" altLang="en-US" sz="1000" dirty="0">
                                <a:latin typeface="標楷體" panose="03000509000000000000" pitchFamily="65" charset="-120"/>
                                <a:ea typeface="標楷體" panose="03000509000000000000" pitchFamily="65" charset="-120"/>
                              </a:rPr>
                              <a:t>次會議之日起，</a:t>
                            </a:r>
                            <a:r>
                              <a:rPr lang="en-US" altLang="zh-TW" sz="1000" dirty="0">
                                <a:latin typeface="標楷體" panose="03000509000000000000" pitchFamily="65" charset="-120"/>
                                <a:ea typeface="標楷體" panose="03000509000000000000" pitchFamily="65" charset="-120"/>
                              </a:rPr>
                              <a:t>2</a:t>
                            </a:r>
                            <a:r>
                              <a:rPr lang="zh-TW" altLang="en-US" sz="1000" dirty="0">
                                <a:latin typeface="標楷體" panose="03000509000000000000" pitchFamily="65" charset="-120"/>
                                <a:ea typeface="標楷體" panose="03000509000000000000" pitchFamily="65" charset="-120"/>
                              </a:rPr>
                              <a:t>個月內完成調查報告，必要時得延長</a:t>
                            </a:r>
                            <a:r>
                              <a:rPr lang="en-US" altLang="zh-TW" sz="1000" dirty="0">
                                <a:latin typeface="標楷體" panose="03000509000000000000" pitchFamily="65" charset="-120"/>
                                <a:ea typeface="標楷體" panose="03000509000000000000" pitchFamily="65" charset="-120"/>
                              </a:rPr>
                              <a:t>1</a:t>
                            </a:r>
                            <a:r>
                              <a:rPr lang="zh-TW" altLang="en-US" sz="1000" dirty="0">
                                <a:latin typeface="標楷體" panose="03000509000000000000" pitchFamily="65" charset="-120"/>
                                <a:ea typeface="標楷體" panose="03000509000000000000" pitchFamily="65" charset="-120"/>
                              </a:rPr>
                              <a:t>個月</a:t>
                            </a:r>
                          </a:p>
                        </p:txBody>
                      </p:sp>
                      <p:cxnSp>
                        <p:nvCxnSpPr>
                          <p:cNvPr id="232" name="直線單箭頭接點 231">
                            <a:extLst>
                              <a:ext uri="{FF2B5EF4-FFF2-40B4-BE49-F238E27FC236}">
                                <a16:creationId xmlns:a16="http://schemas.microsoft.com/office/drawing/2014/main" id="{A8F75835-3F1E-418D-897A-BD8AACD752C3}"/>
                              </a:ext>
                            </a:extLst>
                          </p:cNvPr>
                          <p:cNvCxnSpPr>
                            <a:cxnSpLocks/>
                          </p:cNvCxnSpPr>
                          <p:nvPr/>
                        </p:nvCxnSpPr>
                        <p:spPr>
                          <a:xfrm flipH="1">
                            <a:off x="3274077" y="2511343"/>
                            <a:ext cx="988" cy="180000"/>
                          </a:xfrm>
                          <a:prstGeom prst="straightConnector1">
                            <a:avLst/>
                          </a:prstGeom>
                          <a:ln>
                            <a:solidFill>
                              <a:schemeClr val="tx1"/>
                            </a:solidFill>
                            <a:tailEnd type="triangle"/>
                          </a:ln>
                        </p:spPr>
                        <p:style>
                          <a:lnRef idx="1">
                            <a:schemeClr val="accent1"/>
                          </a:lnRef>
                          <a:fillRef idx="0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tx1"/>
                          </a:fontRef>
                        </p:style>
                      </p:cxnSp>
                      <p:cxnSp>
                        <p:nvCxnSpPr>
                          <p:cNvPr id="146" name="直線單箭頭接點 145">
                            <a:extLst>
                              <a:ext uri="{FF2B5EF4-FFF2-40B4-BE49-F238E27FC236}">
                                <a16:creationId xmlns:a16="http://schemas.microsoft.com/office/drawing/2014/main" id="{25B19808-2D04-4FDE-B521-4BF839A71AF6}"/>
                              </a:ext>
                            </a:extLst>
                          </p:cNvPr>
                          <p:cNvCxnSpPr>
                            <a:cxnSpLocks/>
                          </p:cNvCxnSpPr>
                          <p:nvPr/>
                        </p:nvCxnSpPr>
                        <p:spPr>
                          <a:xfrm flipV="1">
                            <a:off x="4295163" y="5575780"/>
                            <a:ext cx="324000" cy="938"/>
                          </a:xfrm>
                          <a:prstGeom prst="straightConnector1">
                            <a:avLst/>
                          </a:prstGeom>
                          <a:ln>
                            <a:solidFill>
                              <a:schemeClr val="tx1"/>
                            </a:solidFill>
                            <a:tailEnd type="triangle"/>
                          </a:ln>
                        </p:spPr>
                        <p:style>
                          <a:lnRef idx="1">
                            <a:schemeClr val="accent1"/>
                          </a:lnRef>
                          <a:fillRef idx="0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tx1"/>
                          </a:fontRef>
                        </p:style>
                      </p:cxnSp>
                      <p:grpSp>
                        <p:nvGrpSpPr>
                          <p:cNvPr id="36" name="群組 35">
                            <a:extLst>
                              <a:ext uri="{FF2B5EF4-FFF2-40B4-BE49-F238E27FC236}">
                                <a16:creationId xmlns:a16="http://schemas.microsoft.com/office/drawing/2014/main" id="{9E4CB507-DC73-4A7C-BDD1-6DE18E38531E}"/>
                              </a:ext>
                            </a:extLst>
                          </p:cNvPr>
                          <p:cNvGrpSpPr/>
                          <p:nvPr/>
                        </p:nvGrpSpPr>
                        <p:grpSpPr>
                          <a:xfrm>
                            <a:off x="2295388" y="5304213"/>
                            <a:ext cx="2005758" cy="551979"/>
                            <a:chOff x="2598051" y="1546984"/>
                            <a:chExt cx="1531191" cy="444471"/>
                          </a:xfrm>
                        </p:grpSpPr>
                        <p:sp>
                          <p:nvSpPr>
                            <p:cNvPr id="37" name="菱形 36">
                              <a:extLst>
                                <a:ext uri="{FF2B5EF4-FFF2-40B4-BE49-F238E27FC236}">
                                  <a16:creationId xmlns:a16="http://schemas.microsoft.com/office/drawing/2014/main" id="{7BFBBFCB-D062-4A35-82F9-6522AB293B4B}"/>
                                </a:ext>
                              </a:extLst>
                            </p:cNvPr>
                            <p:cNvSpPr/>
                            <p:nvPr/>
                          </p:nvSpPr>
                          <p:spPr>
                            <a:xfrm>
                              <a:off x="2598051" y="1546984"/>
                              <a:ext cx="1531191" cy="444471"/>
                            </a:xfrm>
                            <a:prstGeom prst="diamond">
                              <a:avLst/>
                            </a:prstGeom>
                            <a:noFill/>
                            <a:ln>
                              <a:solidFill>
                                <a:schemeClr val="tx1"/>
                              </a:solidFill>
                            </a:ln>
                          </p:spPr>
                          <p:style>
                            <a:lnRef idx="2">
                              <a:schemeClr val="accent1">
                                <a:shade val="50000"/>
                              </a:schemeClr>
                            </a:lnRef>
                            <a:fillRef idx="1">
                              <a:schemeClr val="accent1"/>
                            </a:fillRef>
                            <a:effectRef idx="0">
                              <a:schemeClr val="accent1"/>
                            </a:effectRef>
                            <a:fontRef idx="minor">
                              <a:schemeClr val="lt1"/>
                            </a:fontRef>
                          </p:style>
                          <p:txBody>
                            <a:bodyPr rtlCol="0" anchor="ctr"/>
                            <a:lstStyle/>
                            <a:p>
                              <a:pPr algn="ctr"/>
                              <a:endParaRPr lang="zh-TW" altLang="en-US" dirty="0">
                                <a:solidFill>
                                  <a:schemeClr val="tx1"/>
                                </a:solidFill>
                              </a:endParaRPr>
                            </a:p>
                          </p:txBody>
                        </p:sp>
                        <p:sp>
                          <p:nvSpPr>
                            <p:cNvPr id="38" name="文字方塊 37">
                              <a:extLst>
                                <a:ext uri="{FF2B5EF4-FFF2-40B4-BE49-F238E27FC236}">
                                  <a16:creationId xmlns:a16="http://schemas.microsoft.com/office/drawing/2014/main" id="{F16F93D3-A95B-4C45-B6C2-9C6773C8A58C}"/>
                                </a:ext>
                              </a:extLst>
                            </p:cNvPr>
                            <p:cNvSpPr txBox="1"/>
                            <p:nvPr/>
                          </p:nvSpPr>
                          <p:spPr>
                            <a:xfrm>
                              <a:off x="2832671" y="1613933"/>
                              <a:ext cx="1044316" cy="371748"/>
                            </a:xfrm>
                            <a:prstGeom prst="rect">
                              <a:avLst/>
                            </a:prstGeom>
                            <a:noFill/>
                          </p:spPr>
                          <p:txBody>
                            <a:bodyPr wrap="square" rtlCol="0">
                              <a:spAutoFit/>
                            </a:bodyPr>
                            <a:lstStyle/>
                            <a:p>
                              <a:pPr algn="ctr"/>
                              <a:r>
                                <a:rPr lang="zh-TW" altLang="en-US" sz="1200" dirty="0">
                                  <a:latin typeface="標楷體" panose="03000509000000000000" pitchFamily="65" charset="-120"/>
                                  <a:ea typeface="標楷體" panose="03000509000000000000" pitchFamily="65" charset="-120"/>
                                </a:rPr>
                                <a:t>決定結果書面通知當事人</a:t>
                              </a:r>
                              <a:endParaRPr lang="zh-TW" altLang="en-US" dirty="0">
                                <a:latin typeface="標楷體" panose="03000509000000000000" pitchFamily="65" charset="-120"/>
                                <a:ea typeface="標楷體" panose="03000509000000000000" pitchFamily="65" charset="-120"/>
                              </a:endParaRPr>
                            </a:p>
                          </p:txBody>
                        </p:sp>
                      </p:grpSp>
                      <p:grpSp>
                        <p:nvGrpSpPr>
                          <p:cNvPr id="52" name="群組 51">
                            <a:extLst>
                              <a:ext uri="{FF2B5EF4-FFF2-40B4-BE49-F238E27FC236}">
                                <a16:creationId xmlns:a16="http://schemas.microsoft.com/office/drawing/2014/main" id="{9C3564CE-9879-4473-B91D-48AAEDB7724B}"/>
                              </a:ext>
                            </a:extLst>
                          </p:cNvPr>
                          <p:cNvGrpSpPr/>
                          <p:nvPr/>
                        </p:nvGrpSpPr>
                        <p:grpSpPr>
                          <a:xfrm>
                            <a:off x="2468905" y="6031786"/>
                            <a:ext cx="1635624" cy="487602"/>
                            <a:chOff x="4198251" y="4172793"/>
                            <a:chExt cx="2423187" cy="1557089"/>
                          </a:xfrm>
                        </p:grpSpPr>
                        <p:sp>
                          <p:nvSpPr>
                            <p:cNvPr id="53" name="文字方塊 52">
                              <a:extLst>
                                <a:ext uri="{FF2B5EF4-FFF2-40B4-BE49-F238E27FC236}">
                                  <a16:creationId xmlns:a16="http://schemas.microsoft.com/office/drawing/2014/main" id="{35A27011-3A81-4004-B576-EC6C7293673C}"/>
                                </a:ext>
                              </a:extLst>
                            </p:cNvPr>
                            <p:cNvSpPr txBox="1"/>
                            <p:nvPr/>
                          </p:nvSpPr>
                          <p:spPr>
                            <a:xfrm>
                              <a:off x="4198251" y="4223641"/>
                              <a:ext cx="2423187" cy="1474262"/>
                            </a:xfrm>
                            <a:prstGeom prst="rect">
                              <a:avLst/>
                            </a:prstGeom>
                            <a:noFill/>
                          </p:spPr>
                          <p:txBody>
                            <a:bodyPr wrap="square" rtlCol="0">
                              <a:spAutoFit/>
                            </a:bodyPr>
                            <a:lstStyle/>
                            <a:p>
                              <a:pPr algn="ctr"/>
                              <a:r>
                                <a:rPr lang="zh-TW" altLang="en-US" sz="1200" dirty="0">
                                  <a:latin typeface="標楷體" panose="03000509000000000000" pitchFamily="65" charset="-120"/>
                                  <a:ea typeface="標楷體" panose="03000509000000000000" pitchFamily="65" charset="-120"/>
                                </a:rPr>
                                <a:t>應檢討相關人員責任及研提改善作為</a:t>
                              </a:r>
                            </a:p>
                          </p:txBody>
                        </p:sp>
                        <p:sp>
                          <p:nvSpPr>
                            <p:cNvPr id="54" name="矩形 53">
                              <a:extLst>
                                <a:ext uri="{FF2B5EF4-FFF2-40B4-BE49-F238E27FC236}">
                                  <a16:creationId xmlns:a16="http://schemas.microsoft.com/office/drawing/2014/main" id="{9CDBCD2F-5B39-40A9-B467-F069196C4839}"/>
                                </a:ext>
                              </a:extLst>
                            </p:cNvPr>
                            <p:cNvSpPr/>
                            <p:nvPr/>
                          </p:nvSpPr>
                          <p:spPr>
                            <a:xfrm>
                              <a:off x="4268751" y="4172793"/>
                              <a:ext cx="2316413" cy="1557089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solidFill>
                                <a:schemeClr val="tx1"/>
                              </a:solidFill>
                            </a:ln>
                          </p:spPr>
                          <p:style>
                            <a:lnRef idx="2">
                              <a:schemeClr val="accent1">
                                <a:shade val="50000"/>
                              </a:schemeClr>
                            </a:lnRef>
                            <a:fillRef idx="1">
                              <a:schemeClr val="accent1"/>
                            </a:fillRef>
                            <a:effectRef idx="0">
                              <a:schemeClr val="accent1"/>
                            </a:effectRef>
                            <a:fontRef idx="minor">
                              <a:schemeClr val="lt1"/>
                            </a:fontRef>
                          </p:style>
                          <p:txBody>
                            <a:bodyPr rtlCol="0" anchor="ctr"/>
                            <a:lstStyle/>
                            <a:p>
                              <a:pPr algn="ctr"/>
                              <a:endParaRPr lang="zh-TW" altLang="en-US">
                                <a:solidFill>
                                  <a:schemeClr val="tx1"/>
                                </a:solidFill>
                              </a:endParaRPr>
                            </a:p>
                          </p:txBody>
                        </p:sp>
                      </p:grpSp>
                      <p:cxnSp>
                        <p:nvCxnSpPr>
                          <p:cNvPr id="59" name="直線單箭頭接點 58">
                            <a:extLst>
                              <a:ext uri="{FF2B5EF4-FFF2-40B4-BE49-F238E27FC236}">
                                <a16:creationId xmlns:a16="http://schemas.microsoft.com/office/drawing/2014/main" id="{A8F75835-3F1E-418D-897A-BD8AACD752C3}"/>
                              </a:ext>
                            </a:extLst>
                          </p:cNvPr>
                          <p:cNvCxnSpPr>
                            <a:cxnSpLocks/>
                          </p:cNvCxnSpPr>
                          <p:nvPr/>
                        </p:nvCxnSpPr>
                        <p:spPr>
                          <a:xfrm>
                            <a:off x="3274077" y="1757881"/>
                            <a:ext cx="2211" cy="216000"/>
                          </a:xfrm>
                          <a:prstGeom prst="straightConnector1">
                            <a:avLst/>
                          </a:prstGeom>
                          <a:ln>
                            <a:solidFill>
                              <a:schemeClr val="tx1"/>
                            </a:solidFill>
                            <a:tailEnd type="triangle"/>
                          </a:ln>
                        </p:spPr>
                        <p:style>
                          <a:lnRef idx="1">
                            <a:schemeClr val="accent1"/>
                          </a:lnRef>
                          <a:fillRef idx="0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tx1"/>
                          </a:fontRef>
                        </p:style>
                      </p:cxnSp>
                      <p:cxnSp>
                        <p:nvCxnSpPr>
                          <p:cNvPr id="64" name="直線單箭頭接點 63">
                            <a:extLst>
                              <a:ext uri="{FF2B5EF4-FFF2-40B4-BE49-F238E27FC236}">
                                <a16:creationId xmlns:a16="http://schemas.microsoft.com/office/drawing/2014/main" id="{C29E367C-6CFF-474E-B6E0-2C040F724648}"/>
                              </a:ext>
                            </a:extLst>
                          </p:cNvPr>
                          <p:cNvCxnSpPr>
                            <a:cxnSpLocks/>
                          </p:cNvCxnSpPr>
                          <p:nvPr/>
                        </p:nvCxnSpPr>
                        <p:spPr>
                          <a:xfrm>
                            <a:off x="3272057" y="3090077"/>
                            <a:ext cx="0" cy="180000"/>
                          </a:xfrm>
                          <a:prstGeom prst="straightConnector1">
                            <a:avLst/>
                          </a:prstGeom>
                          <a:ln>
                            <a:solidFill>
                              <a:schemeClr val="tx1"/>
                            </a:solidFill>
                            <a:tailEnd type="triangle"/>
                          </a:ln>
                        </p:spPr>
                        <p:style>
                          <a:lnRef idx="1">
                            <a:schemeClr val="accent1"/>
                          </a:lnRef>
                          <a:fillRef idx="0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tx1"/>
                          </a:fontRef>
                        </p:style>
                      </p:cxnSp>
                      <p:grpSp>
                        <p:nvGrpSpPr>
                          <p:cNvPr id="214" name="群組 213">
                            <a:extLst>
                              <a:ext uri="{FF2B5EF4-FFF2-40B4-BE49-F238E27FC236}">
                                <a16:creationId xmlns:a16="http://schemas.microsoft.com/office/drawing/2014/main" id="{06F00EA0-9E39-4E48-9372-ED2A8A495AE9}"/>
                              </a:ext>
                            </a:extLst>
                          </p:cNvPr>
                          <p:cNvGrpSpPr/>
                          <p:nvPr/>
                        </p:nvGrpSpPr>
                        <p:grpSpPr>
                          <a:xfrm>
                            <a:off x="2095208" y="3234005"/>
                            <a:ext cx="2298291" cy="461665"/>
                            <a:chOff x="2451511" y="1640529"/>
                            <a:chExt cx="2027561" cy="551935"/>
                          </a:xfrm>
                        </p:grpSpPr>
                        <p:sp>
                          <p:nvSpPr>
                            <p:cNvPr id="215" name="矩形 214">
                              <a:extLst>
                                <a:ext uri="{FF2B5EF4-FFF2-40B4-BE49-F238E27FC236}">
                                  <a16:creationId xmlns:a16="http://schemas.microsoft.com/office/drawing/2014/main" id="{932A40C5-0501-4BEB-AF52-14C23E253DB0}"/>
                                </a:ext>
                              </a:extLst>
                            </p:cNvPr>
                            <p:cNvSpPr/>
                            <p:nvPr/>
                          </p:nvSpPr>
                          <p:spPr>
                            <a:xfrm>
                              <a:off x="2553053" y="1689002"/>
                              <a:ext cx="1824478" cy="465625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solidFill>
                                <a:schemeClr val="tx1"/>
                              </a:solidFill>
                            </a:ln>
                          </p:spPr>
                          <p:style>
                            <a:lnRef idx="2">
                              <a:schemeClr val="accent1">
                                <a:shade val="50000"/>
                              </a:schemeClr>
                            </a:lnRef>
                            <a:fillRef idx="1">
                              <a:schemeClr val="accent1"/>
                            </a:fillRef>
                            <a:effectRef idx="0">
                              <a:schemeClr val="accent1"/>
                            </a:effectRef>
                            <a:fontRef idx="minor">
                              <a:schemeClr val="lt1"/>
                            </a:fontRef>
                          </p:style>
                          <p:txBody>
                            <a:bodyPr rtlCol="0" anchor="ctr"/>
                            <a:lstStyle/>
                            <a:p>
                              <a:pPr algn="ctr"/>
                              <a:endParaRPr lang="zh-TW" altLang="en-US" dirty="0">
                                <a:solidFill>
                                  <a:schemeClr val="tx1"/>
                                </a:solidFill>
                              </a:endParaRPr>
                            </a:p>
                          </p:txBody>
                        </p:sp>
                        <p:sp>
                          <p:nvSpPr>
                            <p:cNvPr id="216" name="文字方塊 215">
                              <a:extLst>
                                <a:ext uri="{FF2B5EF4-FFF2-40B4-BE49-F238E27FC236}">
                                  <a16:creationId xmlns:a16="http://schemas.microsoft.com/office/drawing/2014/main" id="{6A7C8D3E-4482-4189-8715-B5FE038A2248}"/>
                                </a:ext>
                              </a:extLst>
                            </p:cNvPr>
                            <p:cNvSpPr txBox="1"/>
                            <p:nvPr/>
                          </p:nvSpPr>
                          <p:spPr>
                            <a:xfrm>
                              <a:off x="2451511" y="1640529"/>
                              <a:ext cx="2027561" cy="551935"/>
                            </a:xfrm>
                            <a:prstGeom prst="rect">
                              <a:avLst/>
                            </a:prstGeom>
                            <a:noFill/>
                          </p:spPr>
                          <p:txBody>
                            <a:bodyPr wrap="square" rtlCol="0">
                              <a:spAutoFit/>
                            </a:bodyPr>
                            <a:lstStyle/>
                            <a:p>
                              <a:pPr algn="ctr"/>
                              <a:r>
                                <a:rPr lang="zh-TW" altLang="en-US" sz="1200" dirty="0">
                                  <a:latin typeface="標楷體" panose="03000509000000000000" pitchFamily="65" charset="-120"/>
                                  <a:ea typeface="標楷體" panose="03000509000000000000" pitchFamily="65" charset="-120"/>
                                </a:rPr>
                                <a:t>受理申訴</a:t>
                              </a:r>
                              <a:r>
                                <a:rPr lang="en-US" altLang="zh-TW" sz="1200" dirty="0">
                                  <a:latin typeface="標楷體" panose="03000509000000000000" pitchFamily="65" charset="-120"/>
                                  <a:ea typeface="標楷體" panose="03000509000000000000" pitchFamily="65" charset="-120"/>
                                </a:rPr>
                                <a:t>1</a:t>
                              </a:r>
                              <a:r>
                                <a:rPr lang="zh-TW" altLang="en-US" sz="1200" dirty="0">
                                  <a:latin typeface="標楷體" panose="03000509000000000000" pitchFamily="65" charset="-120"/>
                                  <a:ea typeface="標楷體" panose="03000509000000000000" pitchFamily="65" charset="-120"/>
                                </a:rPr>
                                <a:t>個月內成立調查小組召開會議調查處理</a:t>
                              </a:r>
                              <a:r>
                                <a:rPr lang="en-US" altLang="zh-TW" sz="1200" baseline="30000" dirty="0">
                                  <a:latin typeface="標楷體" panose="03000509000000000000" pitchFamily="65" charset="-120"/>
                                  <a:ea typeface="標楷體" panose="03000509000000000000" pitchFamily="65" charset="-120"/>
                                </a:rPr>
                                <a:t>(</a:t>
                              </a:r>
                              <a:r>
                                <a:rPr lang="zh-TW" altLang="en-US" sz="1200" baseline="30000" dirty="0">
                                  <a:latin typeface="標楷體" panose="03000509000000000000" pitchFamily="65" charset="-120"/>
                                  <a:ea typeface="標楷體" panose="03000509000000000000" pitchFamily="65" charset="-120"/>
                                </a:rPr>
                                <a:t>註</a:t>
                              </a:r>
                              <a:r>
                                <a:rPr lang="en-US" altLang="zh-TW" sz="1200" baseline="30000" dirty="0">
                                  <a:latin typeface="標楷體" panose="03000509000000000000" pitchFamily="65" charset="-120"/>
                                  <a:ea typeface="標楷體" panose="03000509000000000000" pitchFamily="65" charset="-120"/>
                                </a:rPr>
                                <a:t>4)</a:t>
                              </a:r>
                              <a:endParaRPr lang="zh-TW" altLang="en-US" sz="1200" baseline="30000" dirty="0">
                                <a:latin typeface="標楷體" panose="03000509000000000000" pitchFamily="65" charset="-120"/>
                                <a:ea typeface="標楷體" panose="03000509000000000000" pitchFamily="65" charset="-120"/>
                              </a:endParaRPr>
                            </a:p>
                          </p:txBody>
                        </p:sp>
                      </p:grpSp>
                      <p:grpSp>
                        <p:nvGrpSpPr>
                          <p:cNvPr id="229" name="群組 228">
                            <a:extLst>
                              <a:ext uri="{FF2B5EF4-FFF2-40B4-BE49-F238E27FC236}">
                                <a16:creationId xmlns:a16="http://schemas.microsoft.com/office/drawing/2014/main" id="{5589DAC3-F92E-41F2-A82A-4A71873C0A43}"/>
                              </a:ext>
                            </a:extLst>
                          </p:cNvPr>
                          <p:cNvGrpSpPr/>
                          <p:nvPr/>
                        </p:nvGrpSpPr>
                        <p:grpSpPr>
                          <a:xfrm>
                            <a:off x="2038341" y="1983549"/>
                            <a:ext cx="2472519" cy="533852"/>
                            <a:chOff x="2802249" y="1305448"/>
                            <a:chExt cx="943975" cy="830997"/>
                          </a:xfrm>
                        </p:grpSpPr>
                        <p:sp>
                          <p:nvSpPr>
                            <p:cNvPr id="230" name="矩形 229">
                              <a:extLst>
                                <a:ext uri="{FF2B5EF4-FFF2-40B4-BE49-F238E27FC236}">
                                  <a16:creationId xmlns:a16="http://schemas.microsoft.com/office/drawing/2014/main" id="{704B225F-C07D-43B0-B52A-6DB1B2D542E1}"/>
                                </a:ext>
                              </a:extLst>
                            </p:cNvPr>
                            <p:cNvSpPr/>
                            <p:nvPr/>
                          </p:nvSpPr>
                          <p:spPr>
                            <a:xfrm>
                              <a:off x="2802249" y="1305448"/>
                              <a:ext cx="933202" cy="830997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solidFill>
                                <a:schemeClr val="tx1"/>
                              </a:solidFill>
                            </a:ln>
                          </p:spPr>
                          <p:style>
                            <a:lnRef idx="2">
                              <a:schemeClr val="accent1">
                                <a:shade val="50000"/>
                              </a:schemeClr>
                            </a:lnRef>
                            <a:fillRef idx="1">
                              <a:schemeClr val="accent1"/>
                            </a:fillRef>
                            <a:effectRef idx="0">
                              <a:schemeClr val="accent1"/>
                            </a:effectRef>
                            <a:fontRef idx="minor">
                              <a:schemeClr val="lt1"/>
                            </a:fontRef>
                          </p:style>
                          <p:txBody>
                            <a:bodyPr rtlCol="0" anchor="ctr"/>
                            <a:lstStyle/>
                            <a:p>
                              <a:pPr algn="ctr"/>
                              <a:endParaRPr lang="zh-TW" altLang="en-US">
                                <a:solidFill>
                                  <a:schemeClr val="tx1"/>
                                </a:solidFill>
                              </a:endParaRPr>
                            </a:p>
                          </p:txBody>
                        </p:sp>
                        <p:sp>
                          <p:nvSpPr>
                            <p:cNvPr id="231" name="文字方塊 230">
                              <a:extLst>
                                <a:ext uri="{FF2B5EF4-FFF2-40B4-BE49-F238E27FC236}">
                                  <a16:creationId xmlns:a16="http://schemas.microsoft.com/office/drawing/2014/main" id="{EDB537DF-3447-4153-A226-9C69F08E0D70}"/>
                                </a:ext>
                              </a:extLst>
                            </p:cNvPr>
                            <p:cNvSpPr txBox="1"/>
                            <p:nvPr/>
                          </p:nvSpPr>
                          <p:spPr>
                            <a:xfrm>
                              <a:off x="2802604" y="1333210"/>
                              <a:ext cx="943620" cy="718630"/>
                            </a:xfrm>
                            <a:prstGeom prst="rect">
                              <a:avLst/>
                            </a:prstGeom>
                            <a:noFill/>
                          </p:spPr>
                          <p:txBody>
                            <a:bodyPr wrap="square" rtlCol="0">
                              <a:spAutoFit/>
                            </a:bodyPr>
                            <a:lstStyle/>
                            <a:p>
                              <a:pPr algn="ctr"/>
                              <a:r>
                                <a:rPr lang="zh-TW" altLang="en-US" sz="1200" dirty="0">
                                  <a:latin typeface="標楷體" panose="03000509000000000000" pitchFamily="65" charset="-120"/>
                                  <a:ea typeface="標楷體" panose="03000509000000000000" pitchFamily="65" charset="-120"/>
                                </a:rPr>
                                <a:t>申訴人</a:t>
                              </a:r>
                              <a:r>
                                <a:rPr lang="en-US" altLang="zh-TW" sz="1200" dirty="0">
                                  <a:latin typeface="標楷體" panose="03000509000000000000" pitchFamily="65" charset="-120"/>
                                  <a:ea typeface="標楷體" panose="03000509000000000000" pitchFamily="65" charset="-120"/>
                                </a:rPr>
                                <a:t>(</a:t>
                              </a:r>
                              <a:r>
                                <a:rPr lang="zh-TW" altLang="en-US" sz="1200" dirty="0">
                                  <a:latin typeface="標楷體" panose="03000509000000000000" pitchFamily="65" charset="-120"/>
                                  <a:ea typeface="標楷體" panose="03000509000000000000" pitchFamily="65" charset="-120"/>
                                </a:rPr>
                                <a:t>或其代理人</a:t>
                              </a:r>
                              <a:r>
                                <a:rPr lang="en-US" altLang="zh-TW" sz="1200" dirty="0">
                                  <a:latin typeface="標楷體" panose="03000509000000000000" pitchFamily="65" charset="-120"/>
                                  <a:ea typeface="標楷體" panose="03000509000000000000" pitchFamily="65" charset="-120"/>
                                </a:rPr>
                                <a:t>)</a:t>
                              </a:r>
                              <a:r>
                                <a:rPr lang="zh-TW" altLang="en-US" sz="1200" dirty="0">
                                  <a:latin typeface="標楷體" panose="03000509000000000000" pitchFamily="65" charset="-120"/>
                                  <a:ea typeface="標楷體" panose="03000509000000000000" pitchFamily="65" charset="-120"/>
                                </a:rPr>
                                <a:t>向服務學校防護委員會提出申訴</a:t>
                              </a:r>
                              <a:r>
                                <a:rPr lang="en-US" altLang="zh-TW" sz="1200" baseline="30000" dirty="0">
                                  <a:latin typeface="標楷體" panose="03000509000000000000" pitchFamily="65" charset="-120"/>
                                  <a:ea typeface="標楷體" panose="03000509000000000000" pitchFamily="65" charset="-120"/>
                                </a:rPr>
                                <a:t>(</a:t>
                              </a:r>
                              <a:r>
                                <a:rPr lang="zh-TW" altLang="en-US" sz="1200" baseline="30000" dirty="0">
                                  <a:latin typeface="標楷體" panose="03000509000000000000" pitchFamily="65" charset="-120"/>
                                  <a:ea typeface="標楷體" panose="03000509000000000000" pitchFamily="65" charset="-120"/>
                                </a:rPr>
                                <a:t>註</a:t>
                              </a:r>
                              <a:r>
                                <a:rPr lang="en-US" altLang="zh-TW" sz="1200" baseline="30000" dirty="0">
                                  <a:latin typeface="標楷體" panose="03000509000000000000" pitchFamily="65" charset="-120"/>
                                  <a:ea typeface="標楷體" panose="03000509000000000000" pitchFamily="65" charset="-120"/>
                                </a:rPr>
                                <a:t>2)</a:t>
                              </a:r>
                              <a:endParaRPr lang="zh-TW" altLang="en-US" sz="1200" baseline="30000" dirty="0">
                                <a:latin typeface="標楷體" panose="03000509000000000000" pitchFamily="65" charset="-120"/>
                                <a:ea typeface="標楷體" panose="03000509000000000000" pitchFamily="65" charset="-120"/>
                              </a:endParaRPr>
                            </a:p>
                          </p:txBody>
                        </p:sp>
                      </p:grpSp>
                      <p:grpSp>
                        <p:nvGrpSpPr>
                          <p:cNvPr id="63" name="群組 62">
                            <a:extLst>
                              <a:ext uri="{FF2B5EF4-FFF2-40B4-BE49-F238E27FC236}">
                                <a16:creationId xmlns:a16="http://schemas.microsoft.com/office/drawing/2014/main" id="{0A3C19C6-8D78-4E14-8ECD-D5972CDDCEE2}"/>
                              </a:ext>
                            </a:extLst>
                          </p:cNvPr>
                          <p:cNvGrpSpPr/>
                          <p:nvPr/>
                        </p:nvGrpSpPr>
                        <p:grpSpPr>
                          <a:xfrm>
                            <a:off x="4601790" y="5216796"/>
                            <a:ext cx="1526591" cy="660788"/>
                            <a:chOff x="4386505" y="3728896"/>
                            <a:chExt cx="3241044" cy="677782"/>
                          </a:xfrm>
                        </p:grpSpPr>
                        <p:sp>
                          <p:nvSpPr>
                            <p:cNvPr id="66" name="文字方塊 65">
                              <a:extLst>
                                <a:ext uri="{FF2B5EF4-FFF2-40B4-BE49-F238E27FC236}">
                                  <a16:creationId xmlns:a16="http://schemas.microsoft.com/office/drawing/2014/main" id="{DD4E766C-C3BF-46A0-90B8-9134A0933A43}"/>
                                </a:ext>
                              </a:extLst>
                            </p:cNvPr>
                            <p:cNvSpPr txBox="1"/>
                            <p:nvPr/>
                          </p:nvSpPr>
                          <p:spPr>
                            <a:xfrm>
                              <a:off x="4386505" y="3738107"/>
                              <a:ext cx="3241044" cy="662949"/>
                            </a:xfrm>
                            <a:prstGeom prst="rect">
                              <a:avLst/>
                            </a:prstGeom>
                            <a:noFill/>
                          </p:spPr>
                          <p:txBody>
                            <a:bodyPr wrap="square" rtlCol="0">
                              <a:spAutoFit/>
                            </a:bodyPr>
                            <a:lstStyle/>
                            <a:p>
                              <a:r>
                                <a:rPr lang="zh-TW" altLang="en-US" sz="1200" dirty="0">
                                  <a:latin typeface="標楷體" panose="03000509000000000000" pitchFamily="65" charset="-120"/>
                                  <a:ea typeface="標楷體" panose="03000509000000000000" pitchFamily="65" charset="-120"/>
                                </a:rPr>
                                <a:t>基於維護職場和諧，得適度調整相關當事人工作或場域</a:t>
                              </a:r>
                            </a:p>
                          </p:txBody>
                        </p:sp>
                        <p:sp>
                          <p:nvSpPr>
                            <p:cNvPr id="67" name="矩形 66">
                              <a:extLst>
                                <a:ext uri="{FF2B5EF4-FFF2-40B4-BE49-F238E27FC236}">
                                  <a16:creationId xmlns:a16="http://schemas.microsoft.com/office/drawing/2014/main" id="{D6C403DB-A217-49C2-96FA-F0226DA6FEC9}"/>
                                </a:ext>
                              </a:extLst>
                            </p:cNvPr>
                            <p:cNvSpPr/>
                            <p:nvPr/>
                          </p:nvSpPr>
                          <p:spPr>
                            <a:xfrm>
                              <a:off x="4430461" y="3728896"/>
                              <a:ext cx="2947179" cy="677782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solidFill>
                                <a:schemeClr val="tx1"/>
                              </a:solidFill>
                            </a:ln>
                          </p:spPr>
                          <p:style>
                            <a:lnRef idx="2">
                              <a:schemeClr val="accent1">
                                <a:shade val="50000"/>
                              </a:schemeClr>
                            </a:lnRef>
                            <a:fillRef idx="1">
                              <a:schemeClr val="accent1"/>
                            </a:fillRef>
                            <a:effectRef idx="0">
                              <a:schemeClr val="accent1"/>
                            </a:effectRef>
                            <a:fontRef idx="minor">
                              <a:schemeClr val="lt1"/>
                            </a:fontRef>
                          </p:style>
                          <p:txBody>
                            <a:bodyPr rtlCol="0" anchor="ctr"/>
                            <a:lstStyle/>
                            <a:p>
                              <a:pPr algn="ctr"/>
                              <a:endParaRPr lang="zh-TW" altLang="en-US">
                                <a:solidFill>
                                  <a:schemeClr val="tx1"/>
                                </a:solidFill>
                              </a:endParaRPr>
                            </a:p>
                          </p:txBody>
                        </p:sp>
                      </p:grpSp>
                      <p:sp>
                        <p:nvSpPr>
                          <p:cNvPr id="71" name="文字方塊 70">
                            <a:extLst>
                              <a:ext uri="{FF2B5EF4-FFF2-40B4-BE49-F238E27FC236}">
                                <a16:creationId xmlns:a16="http://schemas.microsoft.com/office/drawing/2014/main" id="{E96E907B-CC2B-47B7-9E88-F0A3F085838B}"/>
                              </a:ext>
                            </a:extLst>
                          </p:cNvPr>
                          <p:cNvSpPr txBox="1"/>
                          <p:nvPr/>
                        </p:nvSpPr>
                        <p:spPr>
                          <a:xfrm>
                            <a:off x="3258935" y="5786400"/>
                            <a:ext cx="573785" cy="261610"/>
                          </a:xfrm>
                          <a:prstGeom prst="rect">
                            <a:avLst/>
                          </a:prstGeom>
                          <a:noFill/>
                        </p:spPr>
                        <p:txBody>
                          <a:bodyPr wrap="square" rtlCol="0">
                            <a:spAutoFit/>
                          </a:bodyPr>
                          <a:lstStyle/>
                          <a:p>
                            <a:pPr algn="ctr"/>
                            <a:r>
                              <a:rPr lang="zh-TW" altLang="en-US" sz="1050" dirty="0">
                                <a:latin typeface="標楷體" panose="03000509000000000000" pitchFamily="65" charset="-120"/>
                                <a:ea typeface="標楷體" panose="03000509000000000000" pitchFamily="65" charset="-120"/>
                              </a:rPr>
                              <a:t>成立</a:t>
                            </a:r>
                          </a:p>
                        </p:txBody>
                      </p:sp>
                    </p:grpSp>
                  </p:grpSp>
                  <p:sp>
                    <p:nvSpPr>
                      <p:cNvPr id="23" name="文字方塊 22">
                        <a:extLst>
                          <a:ext uri="{FF2B5EF4-FFF2-40B4-BE49-F238E27FC236}">
                            <a16:creationId xmlns:a16="http://schemas.microsoft.com/office/drawing/2014/main" id="{F0F95CD8-1816-B787-6759-A1A4298595D0}"/>
                          </a:ext>
                        </a:extLst>
                      </p:cNvPr>
                      <p:cNvSpPr txBox="1"/>
                      <p:nvPr/>
                    </p:nvSpPr>
                    <p:spPr>
                      <a:xfrm>
                        <a:off x="2297396" y="2750198"/>
                        <a:ext cx="1905718" cy="461665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square">
                        <a:spAutoFit/>
                      </a:bodyPr>
                      <a:lstStyle/>
                      <a:p>
                        <a:pPr algn="ctr"/>
                        <a:r>
                          <a:rPr lang="zh-TW" altLang="en-US" sz="1200" dirty="0">
                            <a:latin typeface="標楷體" panose="03000509000000000000" pitchFamily="65" charset="-120"/>
                            <a:ea typeface="標楷體" panose="03000509000000000000" pitchFamily="65" charset="-120"/>
                          </a:rPr>
                          <a:t>接獲申訴後</a:t>
                        </a:r>
                        <a:r>
                          <a:rPr lang="en-US" altLang="zh-TW" sz="1200" dirty="0">
                            <a:latin typeface="標楷體" panose="03000509000000000000" pitchFamily="65" charset="-120"/>
                            <a:ea typeface="標楷體" panose="03000509000000000000" pitchFamily="65" charset="-120"/>
                          </a:rPr>
                          <a:t>10</a:t>
                        </a:r>
                        <a:r>
                          <a:rPr lang="zh-TW" altLang="en-US" sz="1200" dirty="0">
                            <a:latin typeface="標楷體" panose="03000509000000000000" pitchFamily="65" charset="-120"/>
                            <a:ea typeface="標楷體" panose="03000509000000000000" pitchFamily="65" charset="-120"/>
                          </a:rPr>
                          <a:t>日內，防護委員會決定是否受理</a:t>
                        </a:r>
                        <a:r>
                          <a:rPr lang="en-US" altLang="zh-TW" sz="1200" baseline="30000" dirty="0">
                            <a:latin typeface="標楷體" panose="03000509000000000000" pitchFamily="65" charset="-120"/>
                            <a:ea typeface="標楷體" panose="03000509000000000000" pitchFamily="65" charset="-120"/>
                          </a:rPr>
                          <a:t>(</a:t>
                        </a:r>
                        <a:r>
                          <a:rPr lang="zh-TW" altLang="en-US" sz="1200" baseline="30000" dirty="0">
                            <a:latin typeface="標楷體" panose="03000509000000000000" pitchFamily="65" charset="-120"/>
                            <a:ea typeface="標楷體" panose="03000509000000000000" pitchFamily="65" charset="-120"/>
                          </a:rPr>
                          <a:t>註</a:t>
                        </a:r>
                        <a:r>
                          <a:rPr lang="en-US" altLang="zh-TW" sz="1200" baseline="30000" dirty="0">
                            <a:latin typeface="標楷體" panose="03000509000000000000" pitchFamily="65" charset="-120"/>
                            <a:ea typeface="標楷體" panose="03000509000000000000" pitchFamily="65" charset="-120"/>
                          </a:rPr>
                          <a:t>3)</a:t>
                        </a:r>
                        <a:endParaRPr lang="zh-TW" altLang="en-US" sz="12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endParaRPr>
                      </a:p>
                    </p:txBody>
                  </p:sp>
                </p:grpSp>
              </p:grpSp>
              <p:sp>
                <p:nvSpPr>
                  <p:cNvPr id="24" name="文字方塊 23">
                    <a:extLst>
                      <a:ext uri="{FF2B5EF4-FFF2-40B4-BE49-F238E27FC236}">
                        <a16:creationId xmlns:a16="http://schemas.microsoft.com/office/drawing/2014/main" id="{E8CAB63C-552E-7A93-7367-721EF64C232C}"/>
                      </a:ext>
                    </a:extLst>
                  </p:cNvPr>
                  <p:cNvSpPr txBox="1"/>
                  <p:nvPr/>
                </p:nvSpPr>
                <p:spPr>
                  <a:xfrm>
                    <a:off x="2261858" y="4795240"/>
                    <a:ext cx="2041441" cy="461665"/>
                  </a:xfrm>
                  <a:prstGeom prst="rect">
                    <a:avLst/>
                  </a:prstGeom>
                  <a:noFill/>
                </p:spPr>
                <p:txBody>
                  <a:bodyPr wrap="square">
                    <a:spAutoFit/>
                  </a:bodyPr>
                  <a:lstStyle/>
                  <a:p>
                    <a:pPr algn="ctr"/>
                    <a:r>
                      <a:rPr lang="zh-TW" altLang="en-US" sz="1200" dirty="0">
                        <a:latin typeface="標楷體" panose="03000509000000000000" pitchFamily="65" charset="-120"/>
                        <a:ea typeface="標楷體" panose="03000509000000000000" pitchFamily="65" charset="-120"/>
                      </a:rPr>
                      <a:t>調查報告及審議決定</a:t>
                    </a:r>
                    <a:endParaRPr lang="en-US" altLang="zh-TW" sz="1200" dirty="0">
                      <a:latin typeface="標楷體" panose="03000509000000000000" pitchFamily="65" charset="-120"/>
                      <a:ea typeface="標楷體" panose="03000509000000000000" pitchFamily="65" charset="-120"/>
                    </a:endParaRPr>
                  </a:p>
                  <a:p>
                    <a:pPr algn="ctr"/>
                    <a:r>
                      <a:rPr lang="en-US" altLang="zh-TW" sz="1200" dirty="0">
                        <a:latin typeface="標楷體" panose="03000509000000000000" pitchFamily="65" charset="-120"/>
                        <a:ea typeface="標楷體" panose="03000509000000000000" pitchFamily="65" charset="-120"/>
                      </a:rPr>
                      <a:t>7</a:t>
                    </a:r>
                    <a:r>
                      <a:rPr lang="zh-TW" altLang="en-US" sz="1200" dirty="0">
                        <a:latin typeface="標楷體" panose="03000509000000000000" pitchFamily="65" charset="-120"/>
                        <a:ea typeface="標楷體" panose="03000509000000000000" pitchFamily="65" charset="-120"/>
                      </a:rPr>
                      <a:t>日內送交上級機關備查</a:t>
                    </a:r>
                    <a:r>
                      <a:rPr lang="en-US" altLang="zh-TW" sz="1200" baseline="30000" dirty="0">
                        <a:latin typeface="標楷體" panose="03000509000000000000" pitchFamily="65" charset="-120"/>
                        <a:ea typeface="標楷體" panose="03000509000000000000" pitchFamily="65" charset="-120"/>
                      </a:rPr>
                      <a:t>(</a:t>
                    </a:r>
                    <a:r>
                      <a:rPr lang="zh-TW" altLang="en-US" sz="1200" baseline="30000" dirty="0">
                        <a:latin typeface="標楷體" panose="03000509000000000000" pitchFamily="65" charset="-120"/>
                        <a:ea typeface="標楷體" panose="03000509000000000000" pitchFamily="65" charset="-120"/>
                      </a:rPr>
                      <a:t>註</a:t>
                    </a:r>
                    <a:r>
                      <a:rPr lang="en-US" altLang="zh-TW" sz="1200" baseline="30000" dirty="0">
                        <a:latin typeface="標楷體" panose="03000509000000000000" pitchFamily="65" charset="-120"/>
                        <a:ea typeface="標楷體" panose="03000509000000000000" pitchFamily="65" charset="-120"/>
                      </a:rPr>
                      <a:t>5)</a:t>
                    </a:r>
                    <a:endParaRPr lang="zh-TW" altLang="en-US" sz="1200" dirty="0"/>
                  </a:p>
                </p:txBody>
              </p:sp>
            </p:grpSp>
          </p:grpSp>
        </p:grpSp>
      </p:grpSp>
    </p:spTree>
    <p:extLst>
      <p:ext uri="{BB962C8B-B14F-4D97-AF65-F5344CB8AC3E}">
        <p14:creationId xmlns:p14="http://schemas.microsoft.com/office/powerpoint/2010/main" val="38304254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803</TotalTime>
  <Words>444</Words>
  <Application>Microsoft Office PowerPoint</Application>
  <PresentationFormat>A4 紙張 (210x297 公釐)</PresentationFormat>
  <Paragraphs>23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7" baseType="lpstr">
      <vt:lpstr>新細明體</vt:lpstr>
      <vt:lpstr>標楷體</vt:lpstr>
      <vt:lpstr>Arial</vt:lpstr>
      <vt:lpstr>Calibri</vt:lpstr>
      <vt:lpstr>Calibri Light</vt:lpstr>
      <vt:lpstr>Office 佈景主題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簡于絜</dc:creator>
  <cp:lastModifiedBy>user</cp:lastModifiedBy>
  <cp:revision>142</cp:revision>
  <cp:lastPrinted>2025-07-11T01:11:25Z</cp:lastPrinted>
  <dcterms:created xsi:type="dcterms:W3CDTF">2024-03-13T12:45:28Z</dcterms:created>
  <dcterms:modified xsi:type="dcterms:W3CDTF">2025-09-05T08:36:00Z</dcterms:modified>
</cp:coreProperties>
</file>