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0"/>
  </p:notesMasterIdLst>
  <p:sldIdLst>
    <p:sldId id="374" r:id="rId3"/>
    <p:sldId id="379" r:id="rId4"/>
    <p:sldId id="377" r:id="rId5"/>
    <p:sldId id="340" r:id="rId6"/>
    <p:sldId id="376" r:id="rId7"/>
    <p:sldId id="378" r:id="rId8"/>
    <p:sldId id="372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A600"/>
    <a:srgbClr val="9D77AE"/>
    <a:srgbClr val="A4DB73"/>
    <a:srgbClr val="FEBB38"/>
    <a:srgbClr val="75CBDC"/>
    <a:srgbClr val="02C6D9"/>
    <a:srgbClr val="F1736D"/>
    <a:srgbClr val="324FB7"/>
    <a:srgbClr val="191B33"/>
    <a:srgbClr val="BF3B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314" autoAdjust="0"/>
  </p:normalViewPr>
  <p:slideViewPr>
    <p:cSldViewPr snapToGrid="0">
      <p:cViewPr varScale="1">
        <p:scale>
          <a:sx n="82" d="100"/>
          <a:sy n="82" d="100"/>
        </p:scale>
        <p:origin x="69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2" d="100"/>
        <a:sy n="1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A6E9B-4AD3-43AA-9906-67C65DC0E67B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CC87DD-2A3B-4DBC-BAC2-9F377A6F6D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023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87DD-2A3B-4DBC-BAC2-9F377A6F6D9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01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87DD-2A3B-4DBC-BAC2-9F377A6F6D9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533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87DD-2A3B-4DBC-BAC2-9F377A6F6D9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306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87DD-2A3B-4DBC-BAC2-9F377A6F6D9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510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87DD-2A3B-4DBC-BAC2-9F377A6F6D9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306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62885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71BC0E-E181-4647-AB74-9B0BE0EFEA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2B86E5D-5DC4-4453-B2D4-0F909E7AD2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360714-954A-4900-AF9C-BE3C61AF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16CE49-9F74-40F1-ACA5-1A242DFB6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75011F-F181-4798-A3A4-4538DD2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08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141312-1553-4976-8132-75DE4EE06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F3F6B5-93E7-4F45-89D4-DD84035CFB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014558F-2FB0-4902-92FA-08B1E8E33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0793A51-353F-484D-8FED-844F2C102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CDEC6E9-7844-42FB-9666-B422CADCD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480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 userDrawn="1"/>
        </p:nvSpPr>
        <p:spPr>
          <a:xfrm>
            <a:off x="0" y="4172"/>
            <a:ext cx="7748337" cy="1275989"/>
          </a:xfrm>
          <a:prstGeom prst="rect">
            <a:avLst/>
          </a:prstGeom>
          <a:solidFill>
            <a:srgbClr val="FCF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800" dirty="0">
              <a:solidFill>
                <a:prstClr val="white"/>
              </a:solidFill>
            </a:endParaRPr>
          </a:p>
        </p:txBody>
      </p: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301" y="0"/>
            <a:ext cx="4773171" cy="1280161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/>
        </p:nvGrpSpPr>
        <p:grpSpPr>
          <a:xfrm>
            <a:off x="504253" y="327797"/>
            <a:ext cx="698906" cy="708832"/>
            <a:chOff x="314496" y="295312"/>
            <a:chExt cx="621213" cy="630037"/>
          </a:xfrm>
          <a:effectLst>
            <a:outerShdw blurRad="127000" dist="38100" dir="2700000" algn="tl" rotWithShape="0">
              <a:prstClr val="black">
                <a:alpha val="20000"/>
              </a:prstClr>
            </a:outerShdw>
          </a:effectLst>
        </p:grpSpPr>
        <p:sp>
          <p:nvSpPr>
            <p:cNvPr id="18" name="椭圆 17"/>
            <p:cNvSpPr/>
            <p:nvPr userDrawn="1"/>
          </p:nvSpPr>
          <p:spPr>
            <a:xfrm>
              <a:off x="369276" y="295312"/>
              <a:ext cx="369277" cy="369277"/>
            </a:xfrm>
            <a:prstGeom prst="ellipse">
              <a:avLst/>
            </a:prstGeom>
            <a:solidFill>
              <a:srgbClr val="01AED4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 userDrawn="1"/>
          </p:nvSpPr>
          <p:spPr>
            <a:xfrm>
              <a:off x="314496" y="556072"/>
              <a:ext cx="369277" cy="369277"/>
            </a:xfrm>
            <a:prstGeom prst="ellipse">
              <a:avLst/>
            </a:prstGeom>
            <a:solidFill>
              <a:srgbClr val="AAD02F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 userDrawn="1"/>
          </p:nvSpPr>
          <p:spPr>
            <a:xfrm>
              <a:off x="566432" y="455441"/>
              <a:ext cx="369277" cy="369277"/>
            </a:xfrm>
            <a:prstGeom prst="ellipse">
              <a:avLst/>
            </a:prstGeom>
            <a:solidFill>
              <a:srgbClr val="FD4A3B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75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88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965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81AC8E-2495-4869-BBEA-4F0115EC1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2C11143-F021-4EF7-AF4E-63C6F791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9C7395C-6F10-4FB9-B4BE-7E124A27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E982234-0803-46EB-84A0-44497C4CB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014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C979CE3-7FCC-417F-BB3E-7915E1079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8041CF0-6DFC-44C3-9490-CC139811D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C5E9686-8EE0-4141-9689-D42519374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518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F8699A-71F0-4716-8C77-5863D31D5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B92BC50-6107-4214-925D-E9B1768AC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31D39F-A717-4EC9-A901-DF12583AF4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04C8EB8-20BB-4A51-8CDE-B9B180E9A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7A54D3-40ED-40C4-9D02-73D3E1AC5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2CE0F9-A2CE-4AB0-8725-199D20A90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398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307774-8CF6-4FAE-BB8E-7B92D0B06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BD31B1C-643F-4B56-85A2-3976B15A7B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65DCF35-6755-41CF-A05F-3B082F2746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AECE17F-7CAD-4C21-991B-FE5D08CCF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40A345-E616-4DDF-806A-E2C486715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DA599F-E8F9-4C52-B5DD-00DD1ABBB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475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590D89-DB02-4289-A516-249B429E8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35BF8A8-365F-4DD2-8774-E15D44B6F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7D0EA8-410D-4B3E-A378-15C46C564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B945E3-B73D-4006-85B8-D3AC4CFC7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CD6B01-AAA6-4688-8A58-53E7D2FFC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47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E20E3DF-8E9D-4EE3-ABF5-AAFE60AB61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8E61EF-665C-4159-A1D4-1294584B5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19B71B-C54B-4C17-8644-CEF3E29CD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53EE240-C5B4-4E2D-83EA-1956E8A03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79815FF-FD1A-4542-81A0-0B1C354DE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269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0187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264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9293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5971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2786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8204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6391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1219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900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9323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7673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60612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643987" y="289932"/>
            <a:ext cx="948100" cy="345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90694" y="0"/>
            <a:ext cx="6101306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9668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Welcome_message_hel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9367481" y="1972853"/>
            <a:ext cx="1467994" cy="1467577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150">
                <a:latin typeface="Montserrat Hairline" charset="0"/>
                <a:ea typeface="Montserrat Hairline" charset="0"/>
                <a:cs typeface="Montserrat Hairline" charset="0"/>
              </a:defRPr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703597" y="1972853"/>
            <a:ext cx="1467994" cy="1467577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150">
                <a:latin typeface="Montserrat Hairline" charset="0"/>
                <a:ea typeface="Montserrat Hairline" charset="0"/>
                <a:cs typeface="Montserrat Hairline" charset="0"/>
              </a:defRPr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4005414" y="1972853"/>
            <a:ext cx="1467994" cy="1467577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150">
                <a:latin typeface="Montserrat Hairline" charset="0"/>
                <a:ea typeface="Montserrat Hairline" charset="0"/>
                <a:cs typeface="Montserrat Hairline" charset="0"/>
              </a:defRPr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341531" y="1972853"/>
            <a:ext cx="1467994" cy="1467577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150">
                <a:latin typeface="Montserrat Hairline" charset="0"/>
                <a:ea typeface="Montserrat Hairline" charset="0"/>
                <a:cs typeface="Montserrat Hairline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3340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6250140" y="1665324"/>
            <a:ext cx="4560857" cy="3124967"/>
          </a:xfrm>
          <a:effectLst/>
        </p:spPr>
        <p:txBody>
          <a:bodyPr>
            <a:normAutofit/>
          </a:bodyPr>
          <a:lstStyle>
            <a:lvl1pPr marL="0" indent="0">
              <a:buNone/>
              <a:defRPr sz="1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25"/>
          </p:nvPr>
        </p:nvSpPr>
        <p:spPr>
          <a:xfrm>
            <a:off x="1422583" y="1665324"/>
            <a:ext cx="4560857" cy="3124967"/>
          </a:xfrm>
          <a:effectLst/>
        </p:spPr>
        <p:txBody>
          <a:bodyPr>
            <a:normAutofit/>
          </a:bodyPr>
          <a:lstStyle>
            <a:lvl1pPr marL="0" indent="0">
              <a:buNone/>
              <a:defRPr sz="17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7287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643987" y="289932"/>
            <a:ext cx="948100" cy="345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prstClr val="white"/>
              </a:solidFill>
            </a:endParaRPr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90694" y="0"/>
            <a:ext cx="6101306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7774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80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of 3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8081078" y="1907833"/>
            <a:ext cx="3168479" cy="2374235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53596" y="1907833"/>
            <a:ext cx="3173430" cy="2374235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4389065" y="1907833"/>
            <a:ext cx="3429974" cy="2374235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7074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662666" y="4544121"/>
            <a:ext cx="3099468" cy="20183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2432976" y="3289610"/>
            <a:ext cx="3099468" cy="20183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94325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662666" y="2263943"/>
            <a:ext cx="3099468" cy="20183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2432976" y="1009431"/>
            <a:ext cx="3099468" cy="20183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2432976" y="4176378"/>
            <a:ext cx="3099468" cy="20183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60824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 userDrawn="1"/>
        </p:nvSpPr>
        <p:spPr>
          <a:xfrm>
            <a:off x="0" y="4172"/>
            <a:ext cx="7748337" cy="1275989"/>
          </a:xfrm>
          <a:prstGeom prst="rect">
            <a:avLst/>
          </a:prstGeom>
          <a:solidFill>
            <a:srgbClr val="FCF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800" dirty="0">
              <a:solidFill>
                <a:prstClr val="white"/>
              </a:solidFill>
            </a:endParaRPr>
          </a:p>
        </p:txBody>
      </p: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301" y="0"/>
            <a:ext cx="4773171" cy="1280161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/>
        </p:nvGrpSpPr>
        <p:grpSpPr>
          <a:xfrm>
            <a:off x="504253" y="327797"/>
            <a:ext cx="698906" cy="708832"/>
            <a:chOff x="314496" y="295312"/>
            <a:chExt cx="621213" cy="630037"/>
          </a:xfrm>
          <a:effectLst>
            <a:outerShdw blurRad="127000" dist="38100" dir="2700000" algn="tl" rotWithShape="0">
              <a:prstClr val="black">
                <a:alpha val="20000"/>
              </a:prstClr>
            </a:outerShdw>
          </a:effectLst>
        </p:grpSpPr>
        <p:sp>
          <p:nvSpPr>
            <p:cNvPr id="18" name="椭圆 17"/>
            <p:cNvSpPr/>
            <p:nvPr userDrawn="1"/>
          </p:nvSpPr>
          <p:spPr>
            <a:xfrm>
              <a:off x="369276" y="295312"/>
              <a:ext cx="369277" cy="369277"/>
            </a:xfrm>
            <a:prstGeom prst="ellipse">
              <a:avLst/>
            </a:prstGeom>
            <a:solidFill>
              <a:srgbClr val="01AED4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 userDrawn="1"/>
          </p:nvSpPr>
          <p:spPr>
            <a:xfrm>
              <a:off x="314496" y="556072"/>
              <a:ext cx="369277" cy="369277"/>
            </a:xfrm>
            <a:prstGeom prst="ellipse">
              <a:avLst/>
            </a:prstGeom>
            <a:solidFill>
              <a:srgbClr val="AAD02F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 userDrawn="1"/>
          </p:nvSpPr>
          <p:spPr>
            <a:xfrm>
              <a:off x="566432" y="455441"/>
              <a:ext cx="369277" cy="369277"/>
            </a:xfrm>
            <a:prstGeom prst="ellipse">
              <a:avLst/>
            </a:prstGeom>
            <a:solidFill>
              <a:srgbClr val="FD4A3B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5379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1C84F5B-3BAB-44AF-A4D5-6E18CCE8D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FBFD15E-50B9-4A89-8FA5-4755E0DB8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33F864A-1C62-456A-84CD-8E917BD94B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410EE-AE6E-4175-8960-6D6DF2AF436C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DFF3AE-D9B6-4732-B5FD-CD03A43AF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BCF2B6-75EC-4887-B5E9-95CFC2A72A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75796-6E13-468D-999F-F374E9EFAF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62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BB97B-88E3-4FB3-A179-D3584D55E7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2021/5/18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BA96A-C123-476D-A554-A27E215BF69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667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&#26657;&#21209;&#34892;&#25919;&#24115;&#34399;@apps.ntpc.edu.tw" TargetMode="Externa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&#26657;&#21209;&#34892;&#25919;&#24115;&#34399;@apps.ntpc.edu.tw" TargetMode="Externa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&#26657;&#21209;&#34892;&#25919;&#24115;&#34399;@apps.ntpc.edu.tw" TargetMode="External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g"/><Relationship Id="rId5" Type="http://schemas.openxmlformats.org/officeDocument/2006/relationships/hyperlink" Target="mailto:&#26657;&#21209;&#34892;&#25919;&#24115;&#34399;@apps.ntpc.edu.tw" TargetMode="Externa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1980" cy="685799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grpSp>
        <p:nvGrpSpPr>
          <p:cNvPr id="3" name="组合 2"/>
          <p:cNvGrpSpPr/>
          <p:nvPr/>
        </p:nvGrpSpPr>
        <p:grpSpPr>
          <a:xfrm>
            <a:off x="20" y="342900"/>
            <a:ext cx="7128262" cy="6117432"/>
            <a:chOff x="20" y="342900"/>
            <a:chExt cx="7128262" cy="6117432"/>
          </a:xfrm>
        </p:grpSpPr>
        <p:sp>
          <p:nvSpPr>
            <p:cNvPr id="4" name="星形: 五角 16"/>
            <p:cNvSpPr/>
            <p:nvPr/>
          </p:nvSpPr>
          <p:spPr>
            <a:xfrm>
              <a:off x="342900" y="34290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" name="星形: 五角 33"/>
            <p:cNvSpPr/>
            <p:nvPr/>
          </p:nvSpPr>
          <p:spPr>
            <a:xfrm>
              <a:off x="1007280" y="464344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" name="星形: 五角 34"/>
            <p:cNvSpPr/>
            <p:nvPr/>
          </p:nvSpPr>
          <p:spPr>
            <a:xfrm>
              <a:off x="427435" y="990508"/>
              <a:ext cx="388144" cy="388144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7" name="星形: 五角 35"/>
            <p:cNvSpPr/>
            <p:nvPr/>
          </p:nvSpPr>
          <p:spPr>
            <a:xfrm>
              <a:off x="1348979" y="90002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8" name="星形: 五角 36"/>
            <p:cNvSpPr/>
            <p:nvPr/>
          </p:nvSpPr>
          <p:spPr>
            <a:xfrm>
              <a:off x="764392" y="1783372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星形: 五角 37"/>
            <p:cNvSpPr/>
            <p:nvPr/>
          </p:nvSpPr>
          <p:spPr>
            <a:xfrm>
              <a:off x="233944" y="1900263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星形: 五角 38"/>
            <p:cNvSpPr/>
            <p:nvPr/>
          </p:nvSpPr>
          <p:spPr>
            <a:xfrm>
              <a:off x="20" y="2686137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星形: 五角 39"/>
            <p:cNvSpPr/>
            <p:nvPr/>
          </p:nvSpPr>
          <p:spPr>
            <a:xfrm>
              <a:off x="5450663" y="5741102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2" name="星形: 五角 40"/>
            <p:cNvSpPr/>
            <p:nvPr/>
          </p:nvSpPr>
          <p:spPr>
            <a:xfrm>
              <a:off x="6310312" y="6143624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星形: 五角 41"/>
            <p:cNvSpPr/>
            <p:nvPr/>
          </p:nvSpPr>
          <p:spPr>
            <a:xfrm>
              <a:off x="6885394" y="559117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4" name="星形: 五角 42"/>
            <p:cNvSpPr/>
            <p:nvPr/>
          </p:nvSpPr>
          <p:spPr>
            <a:xfrm>
              <a:off x="3827269" y="6072188"/>
              <a:ext cx="388144" cy="388144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5" name="星形: 五角 43"/>
            <p:cNvSpPr/>
            <p:nvPr/>
          </p:nvSpPr>
          <p:spPr>
            <a:xfrm>
              <a:off x="4864904" y="547687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6" name="星形: 五角 44"/>
            <p:cNvSpPr/>
            <p:nvPr/>
          </p:nvSpPr>
          <p:spPr>
            <a:xfrm>
              <a:off x="723302" y="4264874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7" name="星形: 五角 45"/>
            <p:cNvSpPr/>
            <p:nvPr/>
          </p:nvSpPr>
          <p:spPr>
            <a:xfrm>
              <a:off x="434589" y="5107572"/>
              <a:ext cx="380989" cy="36929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8" name="星形: 五角 46"/>
            <p:cNvSpPr/>
            <p:nvPr/>
          </p:nvSpPr>
          <p:spPr>
            <a:xfrm>
              <a:off x="1307898" y="5490949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9" name="出自【趣你的PPT】(微信:qunideppt)：最优质的PPT资源库"/>
          <p:cNvSpPr txBox="1"/>
          <p:nvPr/>
        </p:nvSpPr>
        <p:spPr>
          <a:xfrm>
            <a:off x="1910033" y="2146593"/>
            <a:ext cx="664613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TW" altLang="en-US" sz="3200" b="1" dirty="0">
                <a:solidFill>
                  <a:srgbClr val="F2A600"/>
                </a:solidFill>
                <a:effectLst>
                  <a:outerShdw blurRad="25400" dist="25400" dir="2700000" algn="tl">
                    <a:srgbClr val="000000">
                      <a:alpha val="20000"/>
                    </a:srgbClr>
                  </a:outerShdw>
                </a:effectLst>
                <a:latin typeface="思源黑体" panose="020B0500000000000000" pitchFamily="34" charset="-122"/>
                <a:ea typeface="思源黑体" panose="020B0500000000000000" pitchFamily="34" charset="-122"/>
              </a:rPr>
              <a:t>遠距教學</a:t>
            </a:r>
            <a:r>
              <a:rPr lang="en-US" altLang="zh-TW" sz="3200" b="1" dirty="0">
                <a:solidFill>
                  <a:srgbClr val="F2A600"/>
                </a:solidFill>
                <a:effectLst>
                  <a:outerShdw blurRad="25400" dist="25400" dir="2700000" algn="tl">
                    <a:srgbClr val="000000">
                      <a:alpha val="20000"/>
                    </a:srgbClr>
                  </a:outerShdw>
                </a:effectLst>
                <a:latin typeface="思源黑体" panose="020B0500000000000000" pitchFamily="34" charset="-122"/>
                <a:ea typeface="思源黑体" panose="020B0500000000000000" pitchFamily="34" charset="-122"/>
              </a:rPr>
              <a:t>&amp;</a:t>
            </a:r>
            <a:r>
              <a:rPr lang="zh-TW" altLang="en-US" sz="3200" b="1" dirty="0">
                <a:solidFill>
                  <a:srgbClr val="F2A600"/>
                </a:solidFill>
                <a:effectLst>
                  <a:outerShdw blurRad="25400" dist="25400" dir="2700000" algn="tl">
                    <a:srgbClr val="000000">
                      <a:alpha val="20000"/>
                    </a:srgbClr>
                  </a:outerShdw>
                </a:effectLst>
                <a:latin typeface="思源黑体" panose="020B0500000000000000" pitchFamily="34" charset="-122"/>
                <a:ea typeface="思源黑体" panose="020B0500000000000000" pitchFamily="34" charset="-122"/>
              </a:rPr>
              <a:t>線上學習</a:t>
            </a:r>
            <a:endParaRPr lang="en-US" altLang="zh-TW" sz="3200" b="1" dirty="0">
              <a:solidFill>
                <a:srgbClr val="F2A600"/>
              </a:solidFill>
              <a:effectLst>
                <a:outerShdw blurRad="25400" dist="25400" dir="2700000" algn="tl">
                  <a:srgbClr val="000000">
                    <a:alpha val="20000"/>
                  </a:srgbClr>
                </a:outerShdw>
              </a:effectLst>
              <a:latin typeface="思源黑体" panose="020B0500000000000000" pitchFamily="34" charset="-122"/>
              <a:ea typeface="思源黑体" panose="020B0500000000000000" pitchFamily="34" charset="-122"/>
            </a:endParaRPr>
          </a:p>
          <a:p>
            <a:pPr defTabSz="914400"/>
            <a:r>
              <a:rPr lang="zh-TW" altLang="en-US" sz="6600" b="1" dirty="0">
                <a:solidFill>
                  <a:srgbClr val="01AED4"/>
                </a:solidFill>
                <a:effectLst>
                  <a:outerShdw blurRad="25400" dist="25400" dir="2700000" algn="tl">
                    <a:srgbClr val="000000">
                      <a:alpha val="20000"/>
                    </a:srgbClr>
                  </a:outerShdw>
                </a:effectLst>
                <a:latin typeface="思源黑体" panose="020B0500000000000000" pitchFamily="34" charset="-122"/>
                <a:ea typeface="思源黑体" panose="020B0500000000000000" pitchFamily="34" charset="-122"/>
              </a:rPr>
              <a:t>您可以這樣做</a:t>
            </a:r>
            <a:r>
              <a:rPr lang="en-US" altLang="zh-TW" sz="6600" b="1" dirty="0">
                <a:solidFill>
                  <a:srgbClr val="01AED4"/>
                </a:solidFill>
                <a:effectLst>
                  <a:outerShdw blurRad="25400" dist="25400" dir="2700000" algn="tl">
                    <a:srgbClr val="000000">
                      <a:alpha val="20000"/>
                    </a:srgbClr>
                  </a:outerShdw>
                </a:effectLst>
                <a:latin typeface="思源黑体" panose="020B0500000000000000" pitchFamily="34" charset="-122"/>
                <a:ea typeface="思源黑体" panose="020B0500000000000000" pitchFamily="34" charset="-122"/>
              </a:rPr>
              <a:t>!!!</a:t>
            </a:r>
            <a:endParaRPr lang="zh-CN" altLang="en-US" sz="6600" b="1" dirty="0">
              <a:solidFill>
                <a:prstClr val="black">
                  <a:lumMod val="65000"/>
                  <a:lumOff val="35000"/>
                </a:prstClr>
              </a:solidFill>
              <a:effectLst>
                <a:outerShdw blurRad="25400" dist="25400" dir="2700000" algn="tl">
                  <a:srgbClr val="000000">
                    <a:alpha val="20000"/>
                  </a:srgbClr>
                </a:outerShdw>
              </a:effectLst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112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437622" y="104806"/>
            <a:ext cx="6845766" cy="89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TW" altLang="en-US" sz="44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開啟「無痕視窗」更順暢</a:t>
            </a:r>
            <a:endParaRPr lang="zh-CN" altLang="en-US" sz="4400" b="1" spc="300" dirty="0">
              <a:solidFill>
                <a:schemeClr val="tx1">
                  <a:lumMod val="75000"/>
                  <a:lumOff val="25000"/>
                </a:scheme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214497B6-FA6D-4B72-AD7E-0820298432B5}"/>
              </a:ext>
            </a:extLst>
          </p:cNvPr>
          <p:cNvSpPr txBox="1"/>
          <p:nvPr/>
        </p:nvSpPr>
        <p:spPr>
          <a:xfrm>
            <a:off x="1100570" y="1870843"/>
            <a:ext cx="4564936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400" b="1" i="0" dirty="0">
                <a:solidFill>
                  <a:srgbClr val="1F2D3D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開啟 </a:t>
            </a:r>
            <a:r>
              <a:rPr lang="en-US" altLang="zh-TW" sz="2400" b="1" i="0" dirty="0">
                <a:solidFill>
                  <a:srgbClr val="1F2D3D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Google Chrome </a:t>
            </a:r>
            <a:r>
              <a:rPr lang="zh-TW" altLang="en-US" sz="2400" b="1" i="0" dirty="0">
                <a:solidFill>
                  <a:srgbClr val="1F2D3D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無痕模式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65FB4D9C-DB1E-441B-A0DA-9EBD0FDE0F53}"/>
              </a:ext>
            </a:extLst>
          </p:cNvPr>
          <p:cNvSpPr txBox="1"/>
          <p:nvPr/>
        </p:nvSpPr>
        <p:spPr>
          <a:xfrm>
            <a:off x="1371599" y="974828"/>
            <a:ext cx="4209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請使用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chrome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36F83191-6DDB-453A-8405-FE2AF368D7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61" b="23213"/>
          <a:stretch/>
        </p:blipFill>
        <p:spPr>
          <a:xfrm>
            <a:off x="1270255" y="2517842"/>
            <a:ext cx="4277305" cy="4015302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F4DD8F28-D7A0-4959-A21C-CDCB6F3A22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358" y="2715705"/>
            <a:ext cx="5715000" cy="3048000"/>
          </a:xfrm>
          <a:prstGeom prst="rect">
            <a:avLst/>
          </a:prstGeom>
        </p:spPr>
      </p:pic>
      <p:sp>
        <p:nvSpPr>
          <p:cNvPr id="19" name="文字方塊 18">
            <a:extLst>
              <a:ext uri="{FF2B5EF4-FFF2-40B4-BE49-F238E27FC236}">
                <a16:creationId xmlns:a16="http://schemas.microsoft.com/office/drawing/2014/main" id="{80E6F516-22DD-45A9-B4A1-D00D64D0CE68}"/>
              </a:ext>
            </a:extLst>
          </p:cNvPr>
          <p:cNvSpPr txBox="1"/>
          <p:nvPr/>
        </p:nvSpPr>
        <p:spPr>
          <a:xfrm>
            <a:off x="7321088" y="1870842"/>
            <a:ext cx="3639539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400" b="1" i="0" dirty="0">
                <a:solidFill>
                  <a:srgbClr val="1F2D3D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已開啟「無痕模式」視窗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24685806"/>
      </p:ext>
    </p:extLst>
  </p:cSld>
  <p:clrMapOvr>
    <a:masterClrMapping/>
  </p:clrMapOvr>
  <p:transition spd="slow" advClick="0" advTm="0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>
            <a:extLst>
              <a:ext uri="{FF2B5EF4-FFF2-40B4-BE49-F238E27FC236}">
                <a16:creationId xmlns:a16="http://schemas.microsoft.com/office/drawing/2014/main" id="{841E44B3-F4D7-4742-9109-ECCEF9E3A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105" y="2739548"/>
            <a:ext cx="3352025" cy="3839072"/>
          </a:xfrm>
          <a:prstGeom prst="rect">
            <a:avLst/>
          </a:prstGeom>
        </p:spPr>
      </p:pic>
      <p:sp>
        <p:nvSpPr>
          <p:cNvPr id="20" name="文字方塊 19">
            <a:extLst>
              <a:ext uri="{FF2B5EF4-FFF2-40B4-BE49-F238E27FC236}">
                <a16:creationId xmlns:a16="http://schemas.microsoft.com/office/drawing/2014/main" id="{A23E3521-B202-4A4E-BABE-E47FCFB1650B}"/>
              </a:ext>
            </a:extLst>
          </p:cNvPr>
          <p:cNvSpPr txBox="1"/>
          <p:nvPr/>
        </p:nvSpPr>
        <p:spPr>
          <a:xfrm>
            <a:off x="4521841" y="1497109"/>
            <a:ext cx="3493159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「校務行政帳號密碼」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0E5899FD-0EBF-4B43-BFB7-0493B549D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4314" y="39489"/>
            <a:ext cx="8695423" cy="89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44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Google classroom &amp; meet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B9DF4285-F045-42DA-9279-4DDD25ABF0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36"/>
          <a:stretch/>
        </p:blipFill>
        <p:spPr>
          <a:xfrm>
            <a:off x="419358" y="4154356"/>
            <a:ext cx="3691595" cy="261033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0127C144-ADA4-4000-B88F-807694D9318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35"/>
          <a:stretch/>
        </p:blipFill>
        <p:spPr>
          <a:xfrm>
            <a:off x="256863" y="2371083"/>
            <a:ext cx="3979235" cy="830997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37E95E17-A3DC-44EB-A7BE-CDB565655B8A}"/>
              </a:ext>
            </a:extLst>
          </p:cNvPr>
          <p:cNvSpPr txBox="1"/>
          <p:nvPr/>
        </p:nvSpPr>
        <p:spPr>
          <a:xfrm>
            <a:off x="438022" y="1495895"/>
            <a:ext cx="3583477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直接到「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google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」網站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選擇「登入」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67440B7F-215A-48F0-966F-398C5BE523A8}"/>
              </a:ext>
            </a:extLst>
          </p:cNvPr>
          <p:cNvSpPr txBox="1"/>
          <p:nvPr/>
        </p:nvSpPr>
        <p:spPr>
          <a:xfrm>
            <a:off x="473418" y="3248441"/>
            <a:ext cx="3583477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2.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6"/>
              </a:rPr>
              <a:t>校務行政帳號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6"/>
              </a:rPr>
              <a:t>@apps.ntpc.edu.tw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069FCC7D-3372-4ECA-B7B7-C201CD9B3365}"/>
              </a:ext>
            </a:extLst>
          </p:cNvPr>
          <p:cNvGrpSpPr/>
          <p:nvPr/>
        </p:nvGrpSpPr>
        <p:grpSpPr>
          <a:xfrm>
            <a:off x="8648607" y="2499963"/>
            <a:ext cx="3116303" cy="4246075"/>
            <a:chOff x="8807234" y="2052084"/>
            <a:chExt cx="3116303" cy="4246075"/>
          </a:xfrm>
        </p:grpSpPr>
        <p:pic>
          <p:nvPicPr>
            <p:cNvPr id="19" name="圖片 18">
              <a:extLst>
                <a:ext uri="{FF2B5EF4-FFF2-40B4-BE49-F238E27FC236}">
                  <a16:creationId xmlns:a16="http://schemas.microsoft.com/office/drawing/2014/main" id="{03475951-5594-43F1-BF16-93D403B89B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72036" t="15209" r="16071" b="27174"/>
            <a:stretch/>
          </p:blipFill>
          <p:spPr>
            <a:xfrm>
              <a:off x="8807234" y="2052084"/>
              <a:ext cx="3116303" cy="4246075"/>
            </a:xfrm>
            <a:prstGeom prst="rect">
              <a:avLst/>
            </a:prstGeom>
          </p:spPr>
        </p:pic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AFE5A968-B139-431A-A36C-2B6653FCDC90}"/>
                </a:ext>
              </a:extLst>
            </p:cNvPr>
            <p:cNvSpPr/>
            <p:nvPr/>
          </p:nvSpPr>
          <p:spPr>
            <a:xfrm>
              <a:off x="9881118" y="2258008"/>
              <a:ext cx="625151" cy="51318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7A979FC6-E77D-47E1-BEAD-E75A55FE7206}"/>
                </a:ext>
              </a:extLst>
            </p:cNvPr>
            <p:cNvSpPr/>
            <p:nvPr/>
          </p:nvSpPr>
          <p:spPr>
            <a:xfrm>
              <a:off x="9053803" y="4659084"/>
              <a:ext cx="827315" cy="74333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B28944E7-5B3A-4201-B383-A2FE52E9008F}"/>
                </a:ext>
              </a:extLst>
            </p:cNvPr>
            <p:cNvSpPr/>
            <p:nvPr/>
          </p:nvSpPr>
          <p:spPr>
            <a:xfrm>
              <a:off x="10811069" y="3804184"/>
              <a:ext cx="625151" cy="76781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2B429F85-AF86-40B8-A89E-6095D93EBE53}"/>
              </a:ext>
            </a:extLst>
          </p:cNvPr>
          <p:cNvSpPr txBox="1"/>
          <p:nvPr/>
        </p:nvSpPr>
        <p:spPr>
          <a:xfrm>
            <a:off x="8242024" y="1487457"/>
            <a:ext cx="3853934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4.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按下「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google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應用程式」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選擇「</a:t>
            </a:r>
            <a:r>
              <a:rPr lang="en-US" altLang="zh-TW" sz="20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classroom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」和「</a:t>
            </a:r>
            <a:r>
              <a:rPr lang="en-US" altLang="zh-TW" sz="20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meet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A19F88B9-DE4F-4BA1-B594-B7AB299F676D}"/>
              </a:ext>
            </a:extLst>
          </p:cNvPr>
          <p:cNvSpPr txBox="1"/>
          <p:nvPr/>
        </p:nvSpPr>
        <p:spPr>
          <a:xfrm>
            <a:off x="1371599" y="918842"/>
            <a:ext cx="4209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請使用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chrome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</a:t>
            </a:r>
          </a:p>
        </p:txBody>
      </p:sp>
    </p:spTree>
    <p:extLst>
      <p:ext uri="{BB962C8B-B14F-4D97-AF65-F5344CB8AC3E}">
        <p14:creationId xmlns:p14="http://schemas.microsoft.com/office/powerpoint/2010/main" val="3751283055"/>
      </p:ext>
    </p:extLst>
  </p:cSld>
  <p:clrMapOvr>
    <a:masterClrMapping/>
  </p:clrMapOvr>
  <p:transition spd="slow" advClick="0" advTm="0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437622" y="104806"/>
            <a:ext cx="2683349" cy="89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TW" altLang="en-US" sz="44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學習吧</a:t>
            </a:r>
            <a:endParaRPr lang="zh-CN" altLang="en-US" sz="4400" b="1" spc="300" dirty="0">
              <a:solidFill>
                <a:schemeClr val="tx1">
                  <a:lumMod val="75000"/>
                  <a:lumOff val="25000"/>
                </a:scheme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D046439-9E23-49F9-A2EB-E6B9FF9C44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208"/>
          <a:stretch/>
        </p:blipFill>
        <p:spPr>
          <a:xfrm>
            <a:off x="101720" y="2397110"/>
            <a:ext cx="3752216" cy="407339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FB133451-0506-4450-9D60-8A6532D5A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90" y="3900196"/>
            <a:ext cx="3752216" cy="2806343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94BCA45C-61E1-4A01-B89B-E6861A7BF2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763" y="2690791"/>
            <a:ext cx="3989883" cy="3746680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37E95E17-A3DC-44EB-A7BE-CDB565655B8A}"/>
              </a:ext>
            </a:extLst>
          </p:cNvPr>
          <p:cNvSpPr txBox="1"/>
          <p:nvPr/>
        </p:nvSpPr>
        <p:spPr>
          <a:xfrm>
            <a:off x="186090" y="1551881"/>
            <a:ext cx="3583477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直接到「學習吧」網站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選擇「登入」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214497B6-FA6D-4B72-AD7E-0820298432B5}"/>
              </a:ext>
            </a:extLst>
          </p:cNvPr>
          <p:cNvSpPr txBox="1"/>
          <p:nvPr/>
        </p:nvSpPr>
        <p:spPr>
          <a:xfrm>
            <a:off x="186090" y="3301838"/>
            <a:ext cx="3583477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2.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選擇「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Google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」登入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67440B7F-215A-48F0-966F-398C5BE523A8}"/>
              </a:ext>
            </a:extLst>
          </p:cNvPr>
          <p:cNvSpPr txBox="1"/>
          <p:nvPr/>
        </p:nvSpPr>
        <p:spPr>
          <a:xfrm>
            <a:off x="4486978" y="1557993"/>
            <a:ext cx="3583477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6"/>
              </a:rPr>
              <a:t>校務行政帳號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6"/>
              </a:rPr>
              <a:t>@apps.ntpc.edu.tw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841E44B3-F4D7-4742-9109-ECCEF9E3A1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367" y="2690791"/>
            <a:ext cx="3352025" cy="3839072"/>
          </a:xfrm>
          <a:prstGeom prst="rect">
            <a:avLst/>
          </a:prstGeom>
        </p:spPr>
      </p:pic>
      <p:sp>
        <p:nvSpPr>
          <p:cNvPr id="20" name="文字方塊 19">
            <a:extLst>
              <a:ext uri="{FF2B5EF4-FFF2-40B4-BE49-F238E27FC236}">
                <a16:creationId xmlns:a16="http://schemas.microsoft.com/office/drawing/2014/main" id="{A23E3521-B202-4A4E-BABE-E47FCFB1650B}"/>
              </a:ext>
            </a:extLst>
          </p:cNvPr>
          <p:cNvSpPr txBox="1"/>
          <p:nvPr/>
        </p:nvSpPr>
        <p:spPr>
          <a:xfrm>
            <a:off x="8272750" y="1566113"/>
            <a:ext cx="3853934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4.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輸入「校務行政帳號密碼」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65FB4D9C-DB1E-441B-A0DA-9EBD0FDE0F53}"/>
              </a:ext>
            </a:extLst>
          </p:cNvPr>
          <p:cNvSpPr txBox="1"/>
          <p:nvPr/>
        </p:nvSpPr>
        <p:spPr>
          <a:xfrm>
            <a:off x="1371599" y="974828"/>
            <a:ext cx="4209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請使用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chrome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</a:t>
            </a:r>
          </a:p>
        </p:txBody>
      </p:sp>
    </p:spTree>
    <p:extLst>
      <p:ext uri="{BB962C8B-B14F-4D97-AF65-F5344CB8AC3E}">
        <p14:creationId xmlns:p14="http://schemas.microsoft.com/office/powerpoint/2010/main" val="4024477133"/>
      </p:ext>
    </p:extLst>
  </p:cSld>
  <p:clrMapOvr>
    <a:masterClrMapping/>
  </p:clrMapOvr>
  <p:transition spd="slow" advClick="0" advTm="0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437622" y="76813"/>
            <a:ext cx="3583477" cy="89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TW" altLang="en-US" sz="44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均一教育平台</a:t>
            </a:r>
            <a:endParaRPr lang="zh-CN" altLang="en-US" sz="4400" b="1" spc="300" dirty="0">
              <a:solidFill>
                <a:schemeClr val="tx1">
                  <a:lumMod val="75000"/>
                  <a:lumOff val="25000"/>
                </a:scheme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7E95E17-A3DC-44EB-A7BE-CDB565655B8A}"/>
              </a:ext>
            </a:extLst>
          </p:cNvPr>
          <p:cNvSpPr txBox="1"/>
          <p:nvPr/>
        </p:nvSpPr>
        <p:spPr>
          <a:xfrm>
            <a:off x="325781" y="1612279"/>
            <a:ext cx="3480841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直接到「均一」網站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選擇「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Google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」登入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30F768CE-D477-4B14-89F4-55C0072456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90" y="2724540"/>
            <a:ext cx="3760225" cy="3107094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F4A09E49-A887-4C81-99F7-81CADEBF25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726" y="2507510"/>
            <a:ext cx="3690452" cy="4203694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0785E8B-7854-4103-8325-6111FA1D59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007" y="2565900"/>
            <a:ext cx="3568425" cy="4086914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30C08363-24C8-407A-ACD0-2AF86FAAD696}"/>
              </a:ext>
            </a:extLst>
          </p:cNvPr>
          <p:cNvSpPr txBox="1"/>
          <p:nvPr/>
        </p:nvSpPr>
        <p:spPr>
          <a:xfrm>
            <a:off x="4194213" y="1612279"/>
            <a:ext cx="3583477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2.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6"/>
              </a:rPr>
              <a:t>校務行政帳號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6"/>
              </a:rPr>
              <a:t>@apps.ntpc.edu.tw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E2E0D618-B1AF-4544-A6B3-2C92788B651F}"/>
              </a:ext>
            </a:extLst>
          </p:cNvPr>
          <p:cNvSpPr txBox="1"/>
          <p:nvPr/>
        </p:nvSpPr>
        <p:spPr>
          <a:xfrm>
            <a:off x="7974921" y="1624644"/>
            <a:ext cx="3853934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輸入「校務行政帳號密碼」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375D584A-DEEE-449C-9660-8241E761FCC8}"/>
              </a:ext>
            </a:extLst>
          </p:cNvPr>
          <p:cNvSpPr txBox="1"/>
          <p:nvPr/>
        </p:nvSpPr>
        <p:spPr>
          <a:xfrm>
            <a:off x="1371599" y="974828"/>
            <a:ext cx="4209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請使用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chrome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</a:t>
            </a:r>
          </a:p>
        </p:txBody>
      </p:sp>
    </p:spTree>
    <p:extLst>
      <p:ext uri="{BB962C8B-B14F-4D97-AF65-F5344CB8AC3E}">
        <p14:creationId xmlns:p14="http://schemas.microsoft.com/office/powerpoint/2010/main" val="2882810127"/>
      </p:ext>
    </p:extLst>
  </p:cSld>
  <p:clrMapOvr>
    <a:masterClrMapping/>
  </p:clrMapOvr>
  <p:transition spd="slow" advClick="0" advTm="0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437622" y="11496"/>
            <a:ext cx="3583477" cy="896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TW" sz="4400" b="1" spc="3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 panose="020B0500000000000000" pitchFamily="34" charset="-122"/>
                <a:ea typeface="思源黑体" panose="020B0500000000000000" pitchFamily="34" charset="-122"/>
              </a:rPr>
              <a:t>pagamo</a:t>
            </a:r>
            <a:endParaRPr lang="zh-CN" altLang="en-US" sz="4400" b="1" spc="300" dirty="0">
              <a:solidFill>
                <a:schemeClr val="tx1">
                  <a:lumMod val="75000"/>
                  <a:lumOff val="25000"/>
                </a:schemeClr>
              </a:solidFill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7E95E17-A3DC-44EB-A7BE-CDB565655B8A}"/>
              </a:ext>
            </a:extLst>
          </p:cNvPr>
          <p:cNvSpPr txBox="1"/>
          <p:nvPr/>
        </p:nvSpPr>
        <p:spPr>
          <a:xfrm>
            <a:off x="325781" y="1612279"/>
            <a:ext cx="3671201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直接到「</a:t>
            </a:r>
            <a:r>
              <a:rPr lang="en-US" altLang="zh-TW" sz="2400" b="1" dirty="0" err="1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pagamo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」網站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選擇「登入」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F4A09E49-A887-4C81-99F7-81CADEBF25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726" y="2507510"/>
            <a:ext cx="3690452" cy="4203694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0785E8B-7854-4103-8325-6111FA1D5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007" y="2565900"/>
            <a:ext cx="3568425" cy="4086914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30C08363-24C8-407A-ACD0-2AF86FAAD696}"/>
              </a:ext>
            </a:extLst>
          </p:cNvPr>
          <p:cNvSpPr txBox="1"/>
          <p:nvPr/>
        </p:nvSpPr>
        <p:spPr>
          <a:xfrm>
            <a:off x="4194213" y="1612279"/>
            <a:ext cx="3583477" cy="83099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3.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5"/>
              </a:rPr>
              <a:t>校務行政帳號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  <a:hlinkClick r:id="rId5"/>
              </a:rPr>
              <a:t>@apps.ntpc.edu.tw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E2E0D618-B1AF-4544-A6B3-2C92788B651F}"/>
              </a:ext>
            </a:extLst>
          </p:cNvPr>
          <p:cNvSpPr txBox="1"/>
          <p:nvPr/>
        </p:nvSpPr>
        <p:spPr>
          <a:xfrm>
            <a:off x="7974921" y="1624644"/>
            <a:ext cx="3853934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4.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輸入「校務行政帳號密碼」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376D8BF-2C4F-463A-B983-A066C6A3C3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6" y="2462719"/>
            <a:ext cx="3760073" cy="866775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E06FEED-BC57-497F-B285-49BCA3B2CB2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8" b="2826"/>
          <a:stretch/>
        </p:blipFill>
        <p:spPr>
          <a:xfrm>
            <a:off x="325781" y="3978453"/>
            <a:ext cx="3713418" cy="2879547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EF2EBB42-9A8D-4140-AED1-671DF855528E}"/>
              </a:ext>
            </a:extLst>
          </p:cNvPr>
          <p:cNvSpPr txBox="1"/>
          <p:nvPr/>
        </p:nvSpPr>
        <p:spPr>
          <a:xfrm>
            <a:off x="354044" y="3423141"/>
            <a:ext cx="3583477" cy="4616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2.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選擇「</a:t>
            </a:r>
            <a:r>
              <a:rPr lang="en-US" altLang="zh-TW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Google</a:t>
            </a:r>
            <a:r>
              <a:rPr lang="zh-TW" altLang="en-US" sz="2400" b="1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」登入</a:t>
            </a:r>
            <a:endParaRPr lang="en-US" altLang="zh-TW" sz="2400" b="1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9C907B1A-0B55-4F1A-A35B-805FC095B4D5}"/>
              </a:ext>
            </a:extLst>
          </p:cNvPr>
          <p:cNvSpPr txBox="1"/>
          <p:nvPr/>
        </p:nvSpPr>
        <p:spPr>
          <a:xfrm>
            <a:off x="1371599" y="974828"/>
            <a:ext cx="4209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請使用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chrome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</a:t>
            </a:r>
          </a:p>
        </p:txBody>
      </p:sp>
    </p:spTree>
    <p:extLst>
      <p:ext uri="{BB962C8B-B14F-4D97-AF65-F5344CB8AC3E}">
        <p14:creationId xmlns:p14="http://schemas.microsoft.com/office/powerpoint/2010/main" val="1873089599"/>
      </p:ext>
    </p:extLst>
  </p:cSld>
  <p:clrMapOvr>
    <a:masterClrMapping/>
  </p:clrMapOvr>
  <p:transition spd="slow" advClick="0" advTm="0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1980" cy="685799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grpSp>
        <p:nvGrpSpPr>
          <p:cNvPr id="3" name="组合 2"/>
          <p:cNvGrpSpPr/>
          <p:nvPr/>
        </p:nvGrpSpPr>
        <p:grpSpPr>
          <a:xfrm>
            <a:off x="20" y="342900"/>
            <a:ext cx="7128262" cy="6117432"/>
            <a:chOff x="20" y="342900"/>
            <a:chExt cx="7128262" cy="6117432"/>
          </a:xfrm>
        </p:grpSpPr>
        <p:sp>
          <p:nvSpPr>
            <p:cNvPr id="4" name="星形: 五角 16"/>
            <p:cNvSpPr/>
            <p:nvPr/>
          </p:nvSpPr>
          <p:spPr>
            <a:xfrm>
              <a:off x="342900" y="34290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" name="星形: 五角 33"/>
            <p:cNvSpPr/>
            <p:nvPr/>
          </p:nvSpPr>
          <p:spPr>
            <a:xfrm>
              <a:off x="1007280" y="464344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" name="星形: 五角 34"/>
            <p:cNvSpPr/>
            <p:nvPr/>
          </p:nvSpPr>
          <p:spPr>
            <a:xfrm>
              <a:off x="427435" y="990508"/>
              <a:ext cx="388144" cy="388144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7" name="星形: 五角 35"/>
            <p:cNvSpPr/>
            <p:nvPr/>
          </p:nvSpPr>
          <p:spPr>
            <a:xfrm>
              <a:off x="1348979" y="90002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8" name="星形: 五角 36"/>
            <p:cNvSpPr/>
            <p:nvPr/>
          </p:nvSpPr>
          <p:spPr>
            <a:xfrm>
              <a:off x="764392" y="1783372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星形: 五角 37"/>
            <p:cNvSpPr/>
            <p:nvPr/>
          </p:nvSpPr>
          <p:spPr>
            <a:xfrm>
              <a:off x="233944" y="1900263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星形: 五角 38"/>
            <p:cNvSpPr/>
            <p:nvPr/>
          </p:nvSpPr>
          <p:spPr>
            <a:xfrm>
              <a:off x="20" y="2686137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星形: 五角 39"/>
            <p:cNvSpPr/>
            <p:nvPr/>
          </p:nvSpPr>
          <p:spPr>
            <a:xfrm>
              <a:off x="5450663" y="5741102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2" name="星形: 五角 40"/>
            <p:cNvSpPr/>
            <p:nvPr/>
          </p:nvSpPr>
          <p:spPr>
            <a:xfrm>
              <a:off x="6310312" y="6143624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星形: 五角 41"/>
            <p:cNvSpPr/>
            <p:nvPr/>
          </p:nvSpPr>
          <p:spPr>
            <a:xfrm>
              <a:off x="6885394" y="559117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4" name="星形: 五角 42"/>
            <p:cNvSpPr/>
            <p:nvPr/>
          </p:nvSpPr>
          <p:spPr>
            <a:xfrm>
              <a:off x="3827269" y="6072188"/>
              <a:ext cx="388144" cy="388144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5" name="星形: 五角 43"/>
            <p:cNvSpPr/>
            <p:nvPr/>
          </p:nvSpPr>
          <p:spPr>
            <a:xfrm>
              <a:off x="4864904" y="5476870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6" name="星形: 五角 44"/>
            <p:cNvSpPr/>
            <p:nvPr/>
          </p:nvSpPr>
          <p:spPr>
            <a:xfrm>
              <a:off x="723302" y="4264874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7" name="星形: 五角 45"/>
            <p:cNvSpPr/>
            <p:nvPr/>
          </p:nvSpPr>
          <p:spPr>
            <a:xfrm>
              <a:off x="434589" y="5107572"/>
              <a:ext cx="380989" cy="36929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8" name="星形: 五角 46"/>
            <p:cNvSpPr/>
            <p:nvPr/>
          </p:nvSpPr>
          <p:spPr>
            <a:xfrm>
              <a:off x="1307898" y="5490949"/>
              <a:ext cx="242888" cy="242888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9" name="出自【趣你的PPT】(微信:qunideppt)：最优质的PPT资源库"/>
          <p:cNvSpPr txBox="1"/>
          <p:nvPr/>
        </p:nvSpPr>
        <p:spPr>
          <a:xfrm>
            <a:off x="1936995" y="2589479"/>
            <a:ext cx="6119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TW" altLang="en-US" sz="5400" b="1" spc="300" dirty="0">
                <a:solidFill>
                  <a:srgbClr val="FD4A3B"/>
                </a:solidFill>
                <a:effectLst>
                  <a:outerShdw blurRad="25400" dist="25400" dir="2700000" algn="tl">
                    <a:srgbClr val="000000">
                      <a:alpha val="20000"/>
                    </a:srgbClr>
                  </a:outerShdw>
                </a:effectLst>
                <a:latin typeface="思源黑体" panose="020B0500000000000000" pitchFamily="34" charset="-122"/>
                <a:ea typeface="思源黑体" panose="020B0500000000000000" pitchFamily="34" charset="-122"/>
              </a:rPr>
              <a:t>謝謝您的辛勞</a:t>
            </a:r>
            <a:endParaRPr lang="zh-CN" altLang="en-US" sz="5400" b="1" spc="300" dirty="0">
              <a:solidFill>
                <a:srgbClr val="009642"/>
              </a:solidFill>
              <a:effectLst>
                <a:outerShdw blurRad="25400" dist="25400" dir="2700000" algn="tl">
                  <a:srgbClr val="000000">
                    <a:alpha val="20000"/>
                  </a:srgbClr>
                </a:outerShdw>
              </a:effectLst>
              <a:latin typeface="思源黑体" panose="020B0500000000000000" pitchFamily="34" charset="-122"/>
              <a:ea typeface="思源黑体" panose="020B05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066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ULTRA_SCORM_COURSE_ID" val="E4646669-89D5-4F00-B7E6-D2D0A6F7B5C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寬螢幕</PresentationFormat>
  <Paragraphs>42</Paragraphs>
  <Slides>7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22" baseType="lpstr">
      <vt:lpstr>等线</vt:lpstr>
      <vt:lpstr>等线 Light</vt:lpstr>
      <vt:lpstr>Lato Light</vt:lpstr>
      <vt:lpstr>Microsoft JhengHei Light</vt:lpstr>
      <vt:lpstr>Montserrat Hairline</vt:lpstr>
      <vt:lpstr>Poppins Light</vt:lpstr>
      <vt:lpstr>宋体</vt:lpstr>
      <vt:lpstr>思源黑体</vt:lpstr>
      <vt:lpstr>微軟正黑體</vt:lpstr>
      <vt:lpstr>新細明體</vt:lpstr>
      <vt:lpstr>Arial</vt:lpstr>
      <vt:lpstr>Calibri</vt:lpstr>
      <vt:lpstr>Calibri Light</vt:lpstr>
      <vt:lpstr>Office 主题​​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http:/www.ypppt.com</cp:keywords>
  <cp:lastModifiedBy/>
  <cp:revision>1</cp:revision>
  <dcterms:created xsi:type="dcterms:W3CDTF">2020-10-21T08:03:26Z</dcterms:created>
  <dcterms:modified xsi:type="dcterms:W3CDTF">2021-05-18T00:27:16Z</dcterms:modified>
</cp:coreProperties>
</file>